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ssistant Light"/>
      <p:regular r:id="rId37"/>
      <p:bold r:id="rId38"/>
    </p:embeddedFont>
    <p:embeddedFont>
      <p:font typeface="Fira Sans Extra Condensed Medium"/>
      <p:regular r:id="rId39"/>
      <p:bold r:id="rId40"/>
      <p:italic r:id="rId41"/>
      <p:boldItalic r:id="rId42"/>
    </p:embeddedFont>
    <p:embeddedFont>
      <p:font typeface="Assistant"/>
      <p:regular r:id="rId43"/>
      <p:bold r:id="rId44"/>
    </p:embeddedFont>
    <p:embeddedFont>
      <p:font typeface="Pontano Sans"/>
      <p:regular r:id="rId45"/>
    </p:embeddedFont>
    <p:embeddedFont>
      <p:font typeface="Nunito Sans ExtraBold"/>
      <p:bold r:id="rId46"/>
      <p:boldItalic r:id="rId47"/>
    </p:embeddedFont>
    <p:embeddedFont>
      <p:font typeface="Nuni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Assistant-bold.fntdata"/><Relationship Id="rId43" Type="http://schemas.openxmlformats.org/officeDocument/2006/relationships/font" Target="fonts/Assistant-regular.fntdata"/><Relationship Id="rId46" Type="http://schemas.openxmlformats.org/officeDocument/2006/relationships/font" Target="fonts/NunitoSansExtraBold-bold.fntdata"/><Relationship Id="rId45" Type="http://schemas.openxmlformats.org/officeDocument/2006/relationships/font" Target="fonts/Pontano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regular.fntdata"/><Relationship Id="rId47" Type="http://schemas.openxmlformats.org/officeDocument/2006/relationships/font" Target="fonts/NunitoSansExtraBold-boldItalic.fntdata"/><Relationship Id="rId49" Type="http://schemas.openxmlformats.org/officeDocument/2006/relationships/font" Target="fonts/Nunito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AssistantLight-regular.fntdata"/><Relationship Id="rId36" Type="http://schemas.openxmlformats.org/officeDocument/2006/relationships/slide" Target="slides/slide31.xml"/><Relationship Id="rId39" Type="http://schemas.openxmlformats.org/officeDocument/2006/relationships/font" Target="fonts/FiraSansExtraCondensedMedium-regular.fntdata"/><Relationship Id="rId38" Type="http://schemas.openxmlformats.org/officeDocument/2006/relationships/font" Target="fonts/Assistant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Sans-boldItalic.fntdata"/><Relationship Id="rId50" Type="http://schemas.openxmlformats.org/officeDocument/2006/relationships/font" Target="fonts/Nunito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our presentation on Non-Fungible tokens: New-age Profits? Or Just a Gimmick.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d5f156714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d5f156714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NFTs are not a standalone technology. Instead, they are built upon multiple technologies such as the blockchain, smart contracts, the internet, and are reliant on them</a:t>
            </a:r>
            <a:endParaRPr/>
          </a:p>
          <a:p>
            <a:pPr indent="0" lvl="0" marL="0" rtl="0" algn="l">
              <a:spcBef>
                <a:spcPts val="0"/>
              </a:spcBef>
              <a:spcAft>
                <a:spcPts val="0"/>
              </a:spcAft>
              <a:buNone/>
            </a:pPr>
            <a:r>
              <a:rPr lang="en"/>
              <a:t>Which means that if one technology presents a security vulnerability =&gt; NFTs can be compromised with that exploit.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1 infamous attack whose mechanism</a:t>
            </a:r>
            <a:r>
              <a:rPr lang="en"/>
              <a:t> is worth exploring,</a:t>
            </a:r>
            <a:r>
              <a:rPr lang="en"/>
              <a:t> and we call the mechanism used the mint-impersonation scheme.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031e89ba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031e89ba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Minting is when an NFT with an established </a:t>
            </a:r>
            <a:r>
              <a:rPr lang="en"/>
              <a:t>ownership</a:t>
            </a:r>
            <a:r>
              <a:rPr lang="en"/>
              <a:t> becomes a part of a blockchain.</a:t>
            </a:r>
            <a:endParaRPr/>
          </a:p>
          <a:p>
            <a:pPr indent="0" lvl="0" marL="0" rtl="0" algn="l">
              <a:spcBef>
                <a:spcPts val="0"/>
              </a:spcBef>
              <a:spcAft>
                <a:spcPts val="0"/>
              </a:spcAft>
              <a:buNone/>
            </a:pPr>
            <a:r>
              <a:rPr lang="en"/>
              <a:t>Similar to how metal coins are minted and added into circulation.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Sleepminting occurs when NFTs for digital assets under an </a:t>
            </a:r>
            <a:endParaRPr/>
          </a:p>
          <a:p>
            <a:pPr indent="0" lvl="0" marL="0" rtl="0" algn="l">
              <a:spcBef>
                <a:spcPts val="0"/>
              </a:spcBef>
              <a:spcAft>
                <a:spcPts val="0"/>
              </a:spcAft>
              <a:buNone/>
            </a:pPr>
            <a:r>
              <a:rPr lang="en"/>
              <a:t>artist’s name are minted without their consent and then sold on the marketplace. </a:t>
            </a:r>
            <a:endParaRPr/>
          </a:p>
          <a:p>
            <a:pPr indent="0" lvl="0" marL="0" rtl="0" algn="l">
              <a:spcBef>
                <a:spcPts val="0"/>
              </a:spcBef>
              <a:spcAft>
                <a:spcPts val="0"/>
              </a:spcAft>
              <a:buNone/>
            </a:pPr>
            <a:r>
              <a:rPr lang="en"/>
              <a:t>The profits are pocketed into the accounts of the fraudster who minted without the artist’s consent. </a:t>
            </a:r>
            <a:endParaRPr sz="1300">
              <a:solidFill>
                <a:srgbClr val="565867"/>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031e89ba1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031e89ba1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infamous example of sleepminting</a:t>
            </a:r>
            <a:endParaRPr/>
          </a:p>
          <a:p>
            <a:pPr indent="0" lvl="0" marL="0" rtl="0" algn="l">
              <a:spcBef>
                <a:spcPts val="0"/>
              </a:spcBef>
              <a:spcAft>
                <a:spcPts val="0"/>
              </a:spcAft>
              <a:buNone/>
            </a:pPr>
            <a:r>
              <a:rPr lang="en"/>
              <a:t>was the fake digital art NFT sleepminted under the reputable account beeple on rarible, which transacted for 69 million dollars.</a:t>
            </a:r>
            <a:endParaRPr/>
          </a:p>
          <a:p>
            <a:pPr indent="0" lvl="0" marL="0" rtl="0" algn="l">
              <a:spcBef>
                <a:spcPts val="0"/>
              </a:spcBef>
              <a:spcAft>
                <a:spcPts val="0"/>
              </a:spcAft>
              <a:buClr>
                <a:schemeClr val="dk1"/>
              </a:buClr>
              <a:buSzPts val="1100"/>
              <a:buFont typeface="Arial"/>
              <a:buNone/>
            </a:pPr>
            <a:r>
              <a:rPr lang="en"/>
              <a:t>The buyer was tricked to believe that beeple had minted this piece.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031e89ba1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031e89ba1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Etherscan, showing the transaction of a sleepmint.</a:t>
            </a:r>
            <a:endParaRPr/>
          </a:p>
          <a:p>
            <a:pPr indent="0" lvl="0" marL="0" rtl="0" algn="l">
              <a:spcBef>
                <a:spcPts val="0"/>
              </a:spcBef>
              <a:spcAft>
                <a:spcPts val="0"/>
              </a:spcAft>
              <a:buNone/>
            </a:pPr>
            <a:r>
              <a:rPr lang="en"/>
              <a:t>The first ‘From:’ field reveals a hash of the seller’s address, which is unforgeable.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The second “From:” under the Token Transferred field however can be forged to beeple.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a:t>
            </a:r>
            <a:r>
              <a:rPr lang="en">
                <a:solidFill>
                  <a:schemeClr val="dk1"/>
                </a:solidFill>
              </a:rPr>
              <a:t>he transaction of the NFT had been legitimately written in the blockchain. Blockchains are proven to be secure and we can rule out the blockchain ledger as a cause of this.</a:t>
            </a:r>
            <a:endParaRPr>
              <a:solidFill>
                <a:schemeClr val="dk1"/>
              </a:solidFill>
            </a:endParaRPr>
          </a:p>
          <a:p>
            <a:pPr indent="0" lvl="0" marL="0" rtl="0" algn="l">
              <a:spcBef>
                <a:spcPts val="0"/>
              </a:spcBef>
              <a:spcAft>
                <a:spcPts val="0"/>
              </a:spcAft>
              <a:buNone/>
            </a:pPr>
            <a:r>
              <a:t/>
            </a:r>
            <a:endParaRPr>
              <a:solidFill>
                <a:srgbClr val="191919"/>
              </a:solidFill>
            </a:endParaRPr>
          </a:p>
          <a:p>
            <a:pPr indent="0" lvl="0" marL="0" rtl="0" algn="l">
              <a:spcBef>
                <a:spcPts val="0"/>
              </a:spcBef>
              <a:spcAft>
                <a:spcPts val="0"/>
              </a:spcAft>
              <a:buNone/>
            </a:pPr>
            <a:r>
              <a:rPr lang="en">
                <a:solidFill>
                  <a:schemeClr val="dk1"/>
                </a:solidFill>
              </a:rPr>
              <a:t>Rather, it is that the mismatch between the hash and the sender name was not detected by Rarible.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So, how is this possible?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NFTs are implemented via smart contracts.</a:t>
            </a:r>
            <a:endParaRPr/>
          </a:p>
          <a:p>
            <a:pPr indent="0" lvl="0" marL="0" rtl="0" algn="l">
              <a:spcBef>
                <a:spcPts val="0"/>
              </a:spcBef>
              <a:spcAft>
                <a:spcPts val="0"/>
              </a:spcAft>
              <a:buNone/>
            </a:pPr>
            <a:r>
              <a:rPr lang="en"/>
              <a:t>A standard known as ERC721 form an interface of functions that NFT smart contracts must have pertaining to tracking and transacting non-fungible tokens, with </a:t>
            </a:r>
            <a:r>
              <a:rPr lang="en"/>
              <a:t>functions</a:t>
            </a:r>
            <a:r>
              <a:rPr lang="en"/>
              <a:t> for wallet and metadata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FF0000"/>
                </a:solidFill>
              </a:rPr>
              <a:t>(click)</a:t>
            </a:r>
            <a:endParaRPr>
              <a:solidFill>
                <a:srgbClr val="FF0000"/>
              </a:solidFill>
            </a:endParaRPr>
          </a:p>
          <a:p>
            <a:pPr indent="0" lvl="0" marL="0" rtl="0" algn="l">
              <a:spcBef>
                <a:spcPts val="0"/>
              </a:spcBef>
              <a:spcAft>
                <a:spcPts val="0"/>
              </a:spcAft>
              <a:buNone/>
            </a:pPr>
            <a:r>
              <a:rPr lang="en"/>
              <a:t>ERC721 however does not specify a secure implementation of minting NFTs.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dk1"/>
                </a:solidFill>
              </a:rPr>
              <a:t>Marketplaces such as </a:t>
            </a:r>
            <a:r>
              <a:rPr lang="en">
                <a:solidFill>
                  <a:schemeClr val="dk1"/>
                </a:solidFill>
              </a:rPr>
              <a:t>OpenSea and Rarible are left to implement and modify systems to enable NFT transactions following ERC721,</a:t>
            </a:r>
            <a:endParaRPr>
              <a:solidFill>
                <a:schemeClr val="dk1"/>
              </a:solidFill>
            </a:endParaRPr>
          </a:p>
          <a:p>
            <a:pPr indent="0" lvl="0" marL="0" rtl="0" algn="l">
              <a:spcBef>
                <a:spcPts val="0"/>
              </a:spcBef>
              <a:spcAft>
                <a:spcPts val="0"/>
              </a:spcAft>
              <a:buNone/>
            </a:pPr>
            <a:r>
              <a:rPr lang="en">
                <a:solidFill>
                  <a:schemeClr val="dk1"/>
                </a:solidFill>
              </a:rPr>
              <a:t>which may open a backdoor for sleepminting.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This underscores the relevance of understanding the minting process of an NFT. </a:t>
            </a:r>
            <a:endParaRPr/>
          </a:p>
          <a:p>
            <a:pPr indent="0" lvl="0" marL="0" rtl="0" algn="l">
              <a:spcBef>
                <a:spcPts val="0"/>
              </a:spcBef>
              <a:spcAft>
                <a:spcPts val="0"/>
              </a:spcAft>
              <a:buClr>
                <a:schemeClr val="dk1"/>
              </a:buClr>
              <a:buSzPts val="1100"/>
              <a:buFont typeface="Arial"/>
              <a:buNone/>
            </a:pPr>
            <a:r>
              <a:rPr lang="en"/>
              <a:t>I will handover to Brandon to expound more </a:t>
            </a:r>
            <a:r>
              <a:rPr lang="en">
                <a:solidFill>
                  <a:schemeClr val="dk1"/>
                </a:solidFill>
              </a:rPr>
              <a:t>on a scheme where </a:t>
            </a:r>
            <a:r>
              <a:rPr lang="en">
                <a:solidFill>
                  <a:schemeClr val="dk1"/>
                </a:solidFill>
              </a:rPr>
              <a:t>an adversary impersonating another user and minting an NFT under the victim’s account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78944806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78944806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how we can use </a:t>
            </a:r>
            <a:r>
              <a:rPr lang="en"/>
              <a:t>the appropriate cryptographic primitives to prevent this issue. First, we define a mint in 3 steps: Gen generates a key and random value. AssociateOwner takes the key, random value and itemId, and outputs a tag to symbolize ownership. Finally, VerifyOwner can be called on the key, random value, item ID and tag, and verifies that tag corresponds to the other three value.</a:t>
            </a:r>
            <a:endParaRPr/>
          </a:p>
          <a:p>
            <a:pPr indent="0" lvl="0" marL="0" rtl="0" algn="l">
              <a:spcBef>
                <a:spcPts val="0"/>
              </a:spcBef>
              <a:spcAft>
                <a:spcPts val="0"/>
              </a:spcAft>
              <a:buNone/>
            </a:pPr>
            <a:r>
              <a:rPr lang="en">
                <a:solidFill>
                  <a:schemeClr val="dk1"/>
                </a:solidFill>
              </a:rPr>
              <a:t>Then, we formalize this system in terms of an adversarial model</a:t>
            </a:r>
            <a:r>
              <a:rPr lang="en"/>
              <a:t>. In this scheme, we first generate a key and random value pair, which is passed to the oracle. Next, the adversary is allowed access to a AssociateOwner oracle, and can query itemID to get a valid tag for that item, which represents how an individual can see item ID and tag pairs which are minted onto the blockchain. The goals of the adversary is to generate a valid itemId, key, random value and tag tuple of an item that has already been queried before. This is similar to how they can try to impersonate ownership of an object that has already been minted on the blockchain.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78944806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78944806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construction of a non-impersonatable scheme. It is built upon message authentication codes, and we claim that if the construction pi prime is a secure mac, then the construction is not impersonatable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031e89ba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031e89ba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is a short proof sketch of why our proposed construction works. Here, we split it into two possible cases, one where the adversary can </a:t>
            </a:r>
            <a:r>
              <a:rPr lang="en"/>
              <a:t>retrieve</a:t>
            </a:r>
            <a:r>
              <a:rPr lang="en"/>
              <a:t> the random value r and outputs r’ equals r, and one where the adversary outputs a r’ that is not equal to r. If the adversary can retrieve r, he can win the mint-impersonation game with probability 1. However, by the randomness of r, the probability of this occurring is a negligible.</a:t>
            </a:r>
            <a:endParaRPr/>
          </a:p>
          <a:p>
            <a:pPr indent="0" lvl="0" marL="0" rtl="0" algn="l">
              <a:spcBef>
                <a:spcPts val="0"/>
              </a:spcBef>
              <a:spcAft>
                <a:spcPts val="0"/>
              </a:spcAft>
              <a:buNone/>
            </a:pPr>
            <a:r>
              <a:rPr lang="en"/>
              <a:t>In the other case, if the adversary can output a new r’ that wins the mint-impersonation game. If we look at the construction in the </a:t>
            </a:r>
            <a:r>
              <a:rPr lang="en">
                <a:solidFill>
                  <a:srgbClr val="FF0000"/>
                </a:solidFill>
              </a:rPr>
              <a:t>previous slide,</a:t>
            </a:r>
            <a:r>
              <a:rPr lang="en"/>
              <a:t> we can see that itemID xor r’ and tag is a valid pair that has not been queried before, hence this adversary can also be used to construct a new adversary that can win the Mac-forge experiment. Thus, the probability of winning in this case is bounded by a negligible function.</a:t>
            </a:r>
            <a:endParaRPr/>
          </a:p>
          <a:p>
            <a:pPr indent="0" lvl="0" marL="0" rtl="0" algn="l">
              <a:spcBef>
                <a:spcPts val="0"/>
              </a:spcBef>
              <a:spcAft>
                <a:spcPts val="0"/>
              </a:spcAft>
              <a:buNone/>
            </a:pPr>
            <a:r>
              <a:rPr lang="en"/>
              <a:t>In either case, the </a:t>
            </a:r>
            <a:r>
              <a:rPr lang="en"/>
              <a:t>probability</a:t>
            </a:r>
            <a:r>
              <a:rPr lang="en"/>
              <a:t> of winning is negl, hence the total probability is negligible.</a:t>
            </a:r>
            <a:endParaRPr/>
          </a:p>
          <a:p>
            <a:pPr indent="0" lvl="0" marL="0" rtl="0" algn="l">
              <a:spcBef>
                <a:spcPts val="0"/>
              </a:spcBef>
              <a:spcAft>
                <a:spcPts val="0"/>
              </a:spcAft>
              <a:buNone/>
            </a:pPr>
            <a:r>
              <a:rPr lang="en"/>
              <a:t>Next, Joshua will talk about the concept of fairness in lootboxes and lotteries </a:t>
            </a:r>
            <a:r>
              <a:rPr lang="en"/>
              <a:t>implemented</a:t>
            </a:r>
            <a:r>
              <a:rPr lang="en"/>
              <a:t> via NFTs.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78944806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78944806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brandon.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the flow of our presentation. We begin by introducing NFTs and their insecurities, propose 2 schemes to analyse NFT implementations, and conclude on the security of NFTs today.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ef6e01a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ef6e01a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28 Aug 2021, an NFT giveaway called Loot Project</a:t>
            </a:r>
            <a:endParaRPr/>
          </a:p>
          <a:p>
            <a:pPr indent="0" lvl="0" marL="0" rtl="0" algn="l">
              <a:spcBef>
                <a:spcPts val="0"/>
              </a:spcBef>
              <a:spcAft>
                <a:spcPts val="0"/>
              </a:spcAft>
              <a:buNone/>
            </a:pPr>
            <a:r>
              <a:rPr lang="en"/>
              <a:t>8000 NFTs known as loot bags were available to mint for free</a:t>
            </a:r>
            <a:endParaRPr/>
          </a:p>
          <a:p>
            <a:pPr indent="0" lvl="0" marL="0" rtl="0" algn="l">
              <a:spcBef>
                <a:spcPts val="0"/>
              </a:spcBef>
              <a:spcAft>
                <a:spcPts val="0"/>
              </a:spcAft>
              <a:buNone/>
            </a:pPr>
            <a:r>
              <a:rPr lang="en"/>
              <a:t>Each loot bag contains an item of varying rarity. Items are similar to what you will find in a game like Dungeons and Dragons</a:t>
            </a:r>
            <a:endParaRPr/>
          </a:p>
          <a:p>
            <a:pPr indent="0" lvl="0" marL="0" rtl="0" algn="l">
              <a:spcBef>
                <a:spcPts val="0"/>
              </a:spcBef>
              <a:spcAft>
                <a:spcPts val="0"/>
              </a:spcAft>
              <a:buNone/>
            </a:pPr>
            <a:r>
              <a:rPr lang="en"/>
              <a:t>The minting process only involves choosing a random bag id from 1-8000 and trying to mint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giveaway garnered a lot of attention and has shown to be a </a:t>
            </a:r>
            <a:r>
              <a:rPr lang="en"/>
              <a:t>great</a:t>
            </a:r>
            <a:r>
              <a:rPr lang="en"/>
              <a:t> way to start growing a fanbase for any NFT project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08586175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08586175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can see that such a giveaway system is very similar to a lottery system with a set of numbers and a predetermined set of prizes</a:t>
            </a:r>
            <a:endParaRPr/>
          </a:p>
          <a:p>
            <a:pPr indent="0" lvl="0" marL="0" rtl="0" algn="l">
              <a:spcBef>
                <a:spcPts val="0"/>
              </a:spcBef>
              <a:spcAft>
                <a:spcPts val="0"/>
              </a:spcAft>
              <a:buNone/>
            </a:pPr>
            <a:r>
              <a:rPr lang="en"/>
              <a:t>A participant randomly picks a number and hopes that its a winning number</a:t>
            </a:r>
            <a:endParaRPr/>
          </a:p>
          <a:p>
            <a:pPr indent="0" lvl="0" marL="0" rtl="0" algn="l">
              <a:spcBef>
                <a:spcPts val="0"/>
              </a:spcBef>
              <a:spcAft>
                <a:spcPts val="0"/>
              </a:spcAft>
              <a:buNone/>
            </a:pPr>
            <a:r>
              <a:rPr lang="en"/>
              <a:t>In an ideal scenario, every number that is picked should have the same odds of winning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very important security requirement as we do not want any number to be more favourable than others. If any participant learns of such a number, then the lottery would be very unfair!</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08586175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08586175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we turn to defining a lottery scheme and to construct a security property known as fairness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t>
            </a:r>
            <a:r>
              <a:rPr lang="en"/>
              <a:t>inspiration</a:t>
            </a:r>
            <a:r>
              <a:rPr lang="en"/>
              <a:t> comes from the fact that we could model a lottery after a bit string. Each index of the bit string can represent a lottery number and the bit at that index can indicate whether or not it’s a winning or losing number!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78944806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78944806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formally, our lottery scheme consists of 3 algorithms</a:t>
            </a:r>
            <a:r>
              <a:rPr lang="en">
                <a:solidFill>
                  <a:schemeClr val="dk1"/>
                </a:solidFill>
              </a:rPr>
              <a:t> that would: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a:t>
            </a:r>
            <a:r>
              <a:rPr lang="en">
                <a:solidFill>
                  <a:schemeClr val="dk1"/>
                </a:solidFill>
              </a:rPr>
              <a:t>generate a string prize such that the fraction of 1s it has is equal to w </a:t>
            </a:r>
            <a:endParaRPr/>
          </a:p>
          <a:p>
            <a:pPr indent="-298450" lvl="0" marL="457200" rtl="0" algn="l">
              <a:spcBef>
                <a:spcPts val="0"/>
              </a:spcBef>
              <a:spcAft>
                <a:spcPts val="0"/>
              </a:spcAft>
              <a:buSzPts val="1100"/>
              <a:buChar char="-"/>
            </a:pPr>
            <a:r>
              <a:rPr lang="en"/>
              <a:t>And secondly, produce a string hiddenPrize that is a masked version of prize. This is necessary as we we want to hide the information about prize.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(click next)</a:t>
            </a:r>
            <a:endParaRPr>
              <a:solidFill>
                <a:srgbClr val="FF0000"/>
              </a:solidFill>
            </a:endParaRPr>
          </a:p>
          <a:p>
            <a:pPr indent="0" lvl="0" marL="0" rtl="0" algn="l">
              <a:spcBef>
                <a:spcPts val="0"/>
              </a:spcBef>
              <a:spcAft>
                <a:spcPts val="0"/>
              </a:spcAft>
              <a:buNone/>
            </a:pPr>
            <a:r>
              <a:rPr lang="en"/>
              <a:t>Our Lottery game would simply involve running these algorithms and giving the string hiddenPrize to an efficient adversary. The job of the adversary would be to guess which bit in prize is equal to 1. As mentioned previously, this is analogous to a lottery participant guessing which lottery number is the winning number!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78944806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78944806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lottery is then deemed as fair if the adversary only has a negligible probability greater than the winning probability of guessing the ith bit of prize.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property of fairness is very similar to that of the indistinguishable property in a one time pad encryption scheme. Indistinguishability in the one time pad encryption scheme implies that any efficient adversary cannot do better than randomly </a:t>
            </a:r>
            <a:r>
              <a:rPr lang="en"/>
              <a:t>guessing</a:t>
            </a:r>
            <a:r>
              <a:rPr lang="en"/>
              <a:t> the ith bit in the plaintext.</a:t>
            </a:r>
            <a:endParaRPr/>
          </a:p>
          <a:p>
            <a:pPr indent="0" lvl="0" marL="0" rtl="0" algn="l">
              <a:spcBef>
                <a:spcPts val="0"/>
              </a:spcBef>
              <a:spcAft>
                <a:spcPts val="0"/>
              </a:spcAft>
              <a:buNone/>
            </a:pPr>
            <a:r>
              <a:rPr lang="en"/>
              <a:t>Borrowing on this idea, our lottery scheme construction involves using a pseudorandom generator G that would help to pad against the string prize to generate hiddenPrize.</a:t>
            </a:r>
            <a:endParaRPr/>
          </a:p>
          <a:p>
            <a:pPr indent="0" lvl="0" marL="0" rtl="0" algn="l">
              <a:spcBef>
                <a:spcPts val="0"/>
              </a:spcBef>
              <a:spcAft>
                <a:spcPts val="0"/>
              </a:spcAft>
              <a:buNone/>
            </a:pPr>
            <a:r>
              <a:rPr lang="en"/>
              <a:t>We claim that if G is a secure PRG, then the construction is fair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031e89b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031e89b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intuition of our proof is that if A can guess the winning bits with non-negligible probability more than the winning probability, then it implies that it can distinguish between a truly random string and a pseudorandom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proof is similar to the proof provided in the textbook on the how a PRG provides security against an eavesdropper encryption scheme.</a:t>
            </a:r>
            <a:endParaRPr/>
          </a:p>
          <a:p>
            <a:pPr indent="0" lvl="0" marL="0" rtl="0" algn="l">
              <a:spcBef>
                <a:spcPts val="0"/>
              </a:spcBef>
              <a:spcAft>
                <a:spcPts val="0"/>
              </a:spcAft>
              <a:buNone/>
            </a:pPr>
            <a:r>
              <a:rPr lang="en"/>
              <a:t>Specifically, we construct a distinguisher D that emulates the lottery construction for A while playing its own distinguishing game</a:t>
            </a:r>
            <a:endParaRPr/>
          </a:p>
          <a:p>
            <a:pPr indent="0" lvl="0" marL="0" rtl="0" algn="l">
              <a:spcBef>
                <a:spcPts val="0"/>
              </a:spcBef>
              <a:spcAft>
                <a:spcPts val="0"/>
              </a:spcAft>
              <a:buNone/>
            </a:pPr>
            <a:r>
              <a:rPr lang="en"/>
              <a:t>Ability of A to succeed in its Lottery game is related to the ability of D to succeed in its Distinguishing game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08586175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08586175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distinguishing game, D is given a string s that is either truly random or generated from the PRG</a:t>
            </a:r>
            <a:endParaRPr/>
          </a:p>
          <a:p>
            <a:pPr indent="0" lvl="0" marL="0" rtl="0" algn="l">
              <a:spcBef>
                <a:spcPts val="0"/>
              </a:spcBef>
              <a:spcAft>
                <a:spcPts val="0"/>
              </a:spcAft>
              <a:buNone/>
            </a:pPr>
            <a:r>
              <a:rPr lang="en"/>
              <a:t>The 2 equations on the screen show the probabilities of winning the distinguishing game for either cases.</a:t>
            </a:r>
            <a:endParaRPr/>
          </a:p>
          <a:p>
            <a:pPr indent="0" lvl="0" marL="0" rtl="0" algn="l">
              <a:spcBef>
                <a:spcPts val="0"/>
              </a:spcBef>
              <a:spcAft>
                <a:spcPts val="0"/>
              </a:spcAft>
              <a:buNone/>
            </a:pPr>
            <a:r>
              <a:rPr lang="en"/>
              <a:t>With the assumption that G is a secure PRG, then combining both equations completes the proof that our construction is fair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031e89b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031e89b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0858617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0858617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NFTs have been hailed as a salient tool for wealth accumulation in the new age. </a:t>
            </a:r>
            <a:endParaRPr/>
          </a:p>
          <a:p>
            <a:pPr indent="0" lvl="0" marL="0" rtl="0" algn="l">
              <a:spcBef>
                <a:spcPts val="0"/>
              </a:spcBef>
              <a:spcAft>
                <a:spcPts val="0"/>
              </a:spcAft>
              <a:buNone/>
            </a:pPr>
            <a:r>
              <a:rPr lang="en"/>
              <a:t>It is a matter of time before the adoption of NFTs becomes mainstream.</a:t>
            </a:r>
            <a:endParaRPr/>
          </a:p>
          <a:p>
            <a:pPr indent="0" lvl="0" marL="0" rtl="0" algn="l">
              <a:spcBef>
                <a:spcPts val="0"/>
              </a:spcBef>
              <a:spcAft>
                <a:spcPts val="0"/>
              </a:spcAft>
              <a:buNone/>
            </a:pPr>
            <a:r>
              <a:rPr lang="en"/>
              <a:t>Attacks will have extensive consequence on a growing body of users.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studied how sleepminting attacks and Loot boxes are incidents where </a:t>
            </a:r>
            <a:r>
              <a:rPr lang="en">
                <a:solidFill>
                  <a:srgbClr val="191919"/>
                </a:solidFill>
              </a:rPr>
              <a:t>NFT-based systems have been compromised.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having f</a:t>
            </a:r>
            <a:r>
              <a:rPr lang="en"/>
              <a:t>ormalised the impersonation scheme / lottery scheme, we analysed how appropriate qualities of Impersonatable and Fairness can assess implementations, reveal areas of improvement, and reduce risks.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conclusion, it is increasingly vital and relevant that the security and NFT communities continue to investigate security qualities that make up NFT implementations in order to protect the wellbeing of numerous NFT users, which may include us in the future.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what is NFT?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Non-fungible tokens, or NFTs, have seen a rise in popularity in recent times. They can be considered as a representation of ownership of a digital asset, and are therefore unique and cannot be interchanged with each other, unlike cryptocurrency. Based on the blockchain and smart contract, NFTs give a certificate of authenticity, or a license to use the artwork, instead of a conferment of copyright. NFTs enable verifiable ownership in the sense that the private key of the digital wallet is a proof of ownership of NFTs. Now the trading of NFTs in the field of digital art is fervid on third-party marketplaces such as OpenSea and Rarible.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d5f15671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d5f15671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examples of NFTs for sale on Opensea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d5f15671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d5f156714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aforementioned properties made NFT a great solution for trading in various industries, such as digital art, where buyers </a:t>
            </a:r>
            <a:r>
              <a:rPr lang="en">
                <a:solidFill>
                  <a:schemeClr val="dk1"/>
                </a:solidFill>
              </a:rPr>
              <a:t>collect</a:t>
            </a:r>
            <a:r>
              <a:rPr lang="en">
                <a:solidFill>
                  <a:schemeClr val="dk1"/>
                </a:solidFill>
              </a:rPr>
              <a:t> digital artworks and creators sell multiple </a:t>
            </a:r>
            <a:r>
              <a:rPr lang="en">
                <a:solidFill>
                  <a:schemeClr val="dk1"/>
                </a:solidFill>
              </a:rPr>
              <a:t>licenses for their work</a:t>
            </a:r>
            <a:r>
              <a:rPr lang="en">
                <a:solidFill>
                  <a:schemeClr val="dk1"/>
                </a:solidFill>
              </a:rPr>
              <a:t>. In games, NFTs can be applied in the trading of virtual land and collectibles on the metaverses. Merchandise trading in tangible collectibles can also take advantage of NFTs.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d5f15671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d5f15671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solidFill>
                  <a:schemeClr val="dk1"/>
                </a:solidFill>
                <a:latin typeface="Calibri"/>
                <a:ea typeface="Calibri"/>
                <a:cs typeface="Calibri"/>
                <a:sym typeface="Calibri"/>
              </a:rPr>
              <a:t>In fact, NFTs can be widely adopted in most industries requiring commercial trade. As such, NFTs have experienced a meteoric rise in sales volume and attention. NFT-exchange skyrocketed from 1.8 billion USD in Q1 2021 to 10.7 billion USD in Q3. Adoption of NFT mainly comes from artists who wish to gain popularity and following, and general public hoping to accumulate and protect wealth.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d5f15671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d5f15671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solidFill>
                  <a:schemeClr val="dk1"/>
                </a:solidFill>
                <a:latin typeface="Calibri"/>
                <a:ea typeface="Calibri"/>
                <a:cs typeface="Calibri"/>
                <a:sym typeface="Calibri"/>
              </a:rPr>
              <a:t>Keeping in mind of the advantages, the number of active unique wallet involved in NFT trading has increased significantly since 2020.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 you Lareina. </a:t>
            </a:r>
            <a:r>
              <a:rPr lang="en">
                <a:solidFill>
                  <a:schemeClr val="dk1"/>
                </a:solidFill>
              </a:rPr>
              <a:t>Now, let us explore the insecurities and potential dangers in using NFTs.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eips.ethereum.org/EIPS/eip-72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4456100" y="2757625"/>
            <a:ext cx="4352100" cy="146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CS4236 Group 9 </a:t>
            </a:r>
            <a:endParaRPr/>
          </a:p>
          <a:p>
            <a:pPr indent="0" lvl="0" marL="0" rtl="0" algn="r">
              <a:spcBef>
                <a:spcPts val="0"/>
              </a:spcBef>
              <a:spcAft>
                <a:spcPts val="0"/>
              </a:spcAft>
              <a:buNone/>
            </a:pPr>
            <a:r>
              <a:rPr lang="en"/>
              <a:t>Joshua Tan Yin Feng [A</a:t>
            </a:r>
            <a:r>
              <a:rPr lang="en"/>
              <a:t>0199502Y</a:t>
            </a:r>
            <a:r>
              <a:rPr lang="en"/>
              <a:t>],</a:t>
            </a:r>
            <a:endParaRPr/>
          </a:p>
          <a:p>
            <a:pPr indent="0" lvl="0" marL="0" rtl="0" algn="r">
              <a:spcBef>
                <a:spcPts val="0"/>
              </a:spcBef>
              <a:spcAft>
                <a:spcPts val="0"/>
              </a:spcAft>
              <a:buNone/>
            </a:pPr>
            <a:r>
              <a:rPr lang="en"/>
              <a:t> Wu Yifan [A0242690E], </a:t>
            </a:r>
            <a:endParaRPr/>
          </a:p>
          <a:p>
            <a:pPr indent="0" lvl="0" marL="0" rtl="0" algn="r">
              <a:spcBef>
                <a:spcPts val="0"/>
              </a:spcBef>
              <a:spcAft>
                <a:spcPts val="0"/>
              </a:spcAft>
              <a:buNone/>
            </a:pPr>
            <a:r>
              <a:rPr lang="en"/>
              <a:t>Foong Yan Kai, Brandon [A0135261N], </a:t>
            </a:r>
            <a:endParaRPr/>
          </a:p>
          <a:p>
            <a:pPr indent="0" lvl="0" marL="0" rtl="0" algn="r">
              <a:spcBef>
                <a:spcPts val="0"/>
              </a:spcBef>
              <a:spcAft>
                <a:spcPts val="0"/>
              </a:spcAft>
              <a:buNone/>
            </a:pPr>
            <a:r>
              <a:rPr lang="en"/>
              <a:t>and Donavan Lim Jia Hui [A0206088A] </a:t>
            </a:r>
            <a:endParaRPr/>
          </a:p>
        </p:txBody>
      </p:sp>
      <p:sp>
        <p:nvSpPr>
          <p:cNvPr id="109" name="Google Shape;109;p18"/>
          <p:cNvSpPr txBox="1"/>
          <p:nvPr>
            <p:ph type="ctrTitle"/>
          </p:nvPr>
        </p:nvSpPr>
        <p:spPr>
          <a:xfrm>
            <a:off x="5349375" y="1290175"/>
            <a:ext cx="34587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Pontano Sans"/>
                <a:ea typeface="Pontano Sans"/>
                <a:cs typeface="Pontano Sans"/>
                <a:sym typeface="Pontano Sans"/>
              </a:rPr>
              <a:t>Non-Fungible Tokens: </a:t>
            </a:r>
            <a:endParaRPr>
              <a:latin typeface="Pontano Sans"/>
              <a:ea typeface="Pontano Sans"/>
              <a:cs typeface="Pontano Sans"/>
              <a:sym typeface="Pontano Sans"/>
            </a:endParaRPr>
          </a:p>
          <a:p>
            <a:pPr indent="0" lvl="0" marL="0" rtl="0" algn="r">
              <a:spcBef>
                <a:spcPts val="0"/>
              </a:spcBef>
              <a:spcAft>
                <a:spcPts val="0"/>
              </a:spcAft>
              <a:buNone/>
            </a:pPr>
            <a:r>
              <a:rPr lang="en">
                <a:latin typeface="Pontano Sans"/>
                <a:ea typeface="Pontano Sans"/>
                <a:cs typeface="Pontano Sans"/>
                <a:sym typeface="Pontano Sans"/>
              </a:rPr>
              <a:t>New-age Profits? </a:t>
            </a:r>
            <a:endParaRPr>
              <a:latin typeface="Pontano Sans"/>
              <a:ea typeface="Pontano Sans"/>
              <a:cs typeface="Pontano Sans"/>
              <a:sym typeface="Pontano Sans"/>
            </a:endParaRPr>
          </a:p>
          <a:p>
            <a:pPr indent="0" lvl="0" marL="0" rtl="0" algn="r">
              <a:spcBef>
                <a:spcPts val="0"/>
              </a:spcBef>
              <a:spcAft>
                <a:spcPts val="0"/>
              </a:spcAft>
              <a:buNone/>
            </a:pPr>
            <a:r>
              <a:rPr lang="en">
                <a:latin typeface="Pontano Sans"/>
                <a:ea typeface="Pontano Sans"/>
                <a:cs typeface="Pontano Sans"/>
                <a:sym typeface="Pontano Sans"/>
              </a:rPr>
              <a:t>Or Just a Gimmick.</a:t>
            </a:r>
            <a:endParaRPr>
              <a:solidFill>
                <a:schemeClr val="lt1"/>
              </a:solidFill>
              <a:latin typeface="Pontano Sans"/>
              <a:ea typeface="Pontano Sans"/>
              <a:cs typeface="Pontano Sans"/>
              <a:sym typeface="Pontano Sans"/>
            </a:endParaRPr>
          </a:p>
        </p:txBody>
      </p:sp>
      <p:sp>
        <p:nvSpPr>
          <p:cNvPr id="110" name="Google Shape;110;p18"/>
          <p:cNvSpPr/>
          <p:nvPr/>
        </p:nvSpPr>
        <p:spPr>
          <a:xfrm flipH="1">
            <a:off x="6097912" y="-8924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idx="4294967295"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7"/>
          <p:cNvPicPr preferRelativeResize="0"/>
          <p:nvPr/>
        </p:nvPicPr>
        <p:blipFill rotWithShape="1">
          <a:blip r:embed="rId3">
            <a:alphaModFix/>
          </a:blip>
          <a:srcRect b="0" l="23110" r="23105" t="0"/>
          <a:stretch/>
        </p:blipFill>
        <p:spPr>
          <a:xfrm>
            <a:off x="1581000" y="-14775"/>
            <a:ext cx="3695997" cy="5222750"/>
          </a:xfrm>
          <a:prstGeom prst="rect">
            <a:avLst/>
          </a:prstGeom>
          <a:noFill/>
          <a:ln>
            <a:noFill/>
          </a:ln>
        </p:spPr>
      </p:pic>
      <p:sp>
        <p:nvSpPr>
          <p:cNvPr id="211" name="Google Shape;211;p27"/>
          <p:cNvSpPr/>
          <p:nvPr/>
        </p:nvSpPr>
        <p:spPr>
          <a:xfrm flipH="1">
            <a:off x="5553900" y="-10958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7"/>
          <p:cNvGrpSpPr/>
          <p:nvPr/>
        </p:nvGrpSpPr>
        <p:grpSpPr>
          <a:xfrm>
            <a:off x="0" y="-9525"/>
            <a:ext cx="3105188" cy="5210133"/>
            <a:chOff x="0" y="-9525"/>
            <a:chExt cx="3105188" cy="5210133"/>
          </a:xfrm>
        </p:grpSpPr>
        <p:sp>
          <p:nvSpPr>
            <p:cNvPr id="213" name="Google Shape;213;p2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14" name="Google Shape;214;p2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7"/>
          <p:cNvSpPr txBox="1"/>
          <p:nvPr>
            <p:ph idx="1" type="subTitle"/>
          </p:nvPr>
        </p:nvSpPr>
        <p:spPr>
          <a:xfrm>
            <a:off x="5553900" y="1759650"/>
            <a:ext cx="3202800" cy="1624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Assistant Light"/>
              <a:buChar char="●"/>
            </a:pPr>
            <a:r>
              <a:rPr lang="en" sz="1600">
                <a:solidFill>
                  <a:srgbClr val="000000"/>
                </a:solidFill>
              </a:rPr>
              <a:t>Reliant</a:t>
            </a:r>
            <a:r>
              <a:rPr lang="en" sz="1600">
                <a:solidFill>
                  <a:srgbClr val="000000"/>
                </a:solidFill>
              </a:rPr>
              <a:t> on the security of </a:t>
            </a:r>
            <a:r>
              <a:rPr b="1" lang="en" sz="1600">
                <a:solidFill>
                  <a:srgbClr val="000000"/>
                </a:solidFill>
                <a:latin typeface="Assistant"/>
                <a:ea typeface="Assistant"/>
                <a:cs typeface="Assistant"/>
                <a:sym typeface="Assistant"/>
              </a:rPr>
              <a:t>multiple technologies</a:t>
            </a:r>
            <a:r>
              <a:rPr lang="en" sz="1600">
                <a:solidFill>
                  <a:srgbClr val="000000"/>
                </a:solidFill>
              </a:rPr>
              <a:t>: blockchain, smart contract etc.</a:t>
            </a:r>
            <a:endParaRPr sz="1600">
              <a:solidFill>
                <a:srgbClr val="000000"/>
              </a:solidFill>
            </a:endParaRPr>
          </a:p>
          <a:p>
            <a:pPr indent="-330200" lvl="0" marL="457200" rtl="0" algn="l">
              <a:lnSpc>
                <a:spcPct val="115000"/>
              </a:lnSpc>
              <a:spcBef>
                <a:spcPts val="400"/>
              </a:spcBef>
              <a:spcAft>
                <a:spcPts val="0"/>
              </a:spcAft>
              <a:buClr>
                <a:srgbClr val="000000"/>
              </a:buClr>
              <a:buSzPts val="1600"/>
              <a:buFont typeface="Arial"/>
              <a:buChar char="●"/>
            </a:pPr>
            <a:r>
              <a:rPr lang="en" sz="1600">
                <a:solidFill>
                  <a:srgbClr val="000000"/>
                </a:solidFill>
              </a:rPr>
              <a:t>Takes </a:t>
            </a:r>
            <a:r>
              <a:rPr b="1" lang="en" sz="1600">
                <a:solidFill>
                  <a:srgbClr val="000000"/>
                </a:solidFill>
                <a:latin typeface="Assistant"/>
                <a:ea typeface="Assistant"/>
                <a:cs typeface="Assistant"/>
                <a:sym typeface="Assistant"/>
              </a:rPr>
              <a:t>only 1</a:t>
            </a:r>
            <a:r>
              <a:rPr lang="en" sz="1600">
                <a:solidFill>
                  <a:srgbClr val="000000"/>
                </a:solidFill>
              </a:rPr>
              <a:t> vulnerability to exploit NFTs </a:t>
            </a:r>
            <a:endParaRPr sz="1600">
              <a:solidFill>
                <a:srgbClr val="000000"/>
              </a:solidFill>
            </a:endParaRPr>
          </a:p>
          <a:p>
            <a:pPr indent="0" lvl="0" marL="0" rtl="0" algn="l">
              <a:spcBef>
                <a:spcPts val="400"/>
              </a:spcBef>
              <a:spcAft>
                <a:spcPts val="0"/>
              </a:spcAft>
              <a:buNone/>
            </a:pPr>
            <a:r>
              <a:t/>
            </a:r>
            <a:endParaRPr sz="1600"/>
          </a:p>
        </p:txBody>
      </p:sp>
      <p:sp>
        <p:nvSpPr>
          <p:cNvPr id="216" name="Google Shape;216;p27"/>
          <p:cNvSpPr txBox="1"/>
          <p:nvPr>
            <p:ph type="ctrTitle"/>
          </p:nvPr>
        </p:nvSpPr>
        <p:spPr>
          <a:xfrm>
            <a:off x="567600" y="224350"/>
            <a:ext cx="2078700" cy="1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Nunito Sans"/>
                <a:ea typeface="Nunito Sans"/>
                <a:cs typeface="Nunito Sans"/>
                <a:sym typeface="Nunito Sans"/>
              </a:rPr>
              <a:t>BUILT UPON EXISTING SECURITY TECHNOLOGIES</a:t>
            </a:r>
            <a:endParaRPr sz="1800"/>
          </a:p>
        </p:txBody>
      </p:sp>
      <p:sp>
        <p:nvSpPr>
          <p:cNvPr id="217" name="Google Shape;217;p27"/>
          <p:cNvSpPr txBox="1"/>
          <p:nvPr>
            <p:ph idx="4294967295" type="subTitle"/>
          </p:nvPr>
        </p:nvSpPr>
        <p:spPr>
          <a:xfrm flipH="1">
            <a:off x="272703" y="4856403"/>
            <a:ext cx="1275000" cy="22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8"/>
          <p:cNvSpPr txBox="1"/>
          <p:nvPr>
            <p:ph type="ctrTitle"/>
          </p:nvPr>
        </p:nvSpPr>
        <p:spPr>
          <a:xfrm flipH="1">
            <a:off x="1736825" y="25079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MINT-IMPERSONATION SCHEME</a:t>
            </a:r>
            <a:endParaRPr/>
          </a:p>
        </p:txBody>
      </p:sp>
      <p:sp>
        <p:nvSpPr>
          <p:cNvPr id="223" name="Google Shape;223;p28"/>
          <p:cNvSpPr txBox="1"/>
          <p:nvPr>
            <p:ph idx="2" type="title"/>
          </p:nvPr>
        </p:nvSpPr>
        <p:spPr>
          <a:xfrm flipH="1">
            <a:off x="17368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24" name="Google Shape;224;p28"/>
          <p:cNvSpPr txBox="1"/>
          <p:nvPr>
            <p:ph idx="4294967295" type="subTitle"/>
          </p:nvPr>
        </p:nvSpPr>
        <p:spPr>
          <a:xfrm flipH="1">
            <a:off x="7828100" y="4812125"/>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9"/>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230" name="Google Shape;230;p29"/>
          <p:cNvSpPr txBox="1"/>
          <p:nvPr>
            <p:ph type="ctrTitle"/>
          </p:nvPr>
        </p:nvSpPr>
        <p:spPr>
          <a:xfrm>
            <a:off x="249625" y="649187"/>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MINT-IMPERSONATION</a:t>
            </a:r>
            <a:endParaRPr sz="1700"/>
          </a:p>
          <a:p>
            <a:pPr indent="0" lvl="0" marL="0" rtl="0" algn="l">
              <a:spcBef>
                <a:spcPts val="0"/>
              </a:spcBef>
              <a:spcAft>
                <a:spcPts val="0"/>
              </a:spcAft>
              <a:buNone/>
            </a:pPr>
            <a:r>
              <a:rPr lang="en" sz="1700"/>
              <a:t>CONTEXT</a:t>
            </a:r>
            <a:endParaRPr sz="1700">
              <a:solidFill>
                <a:schemeClr val="lt1"/>
              </a:solidFill>
            </a:endParaRPr>
          </a:p>
        </p:txBody>
      </p:sp>
      <p:sp>
        <p:nvSpPr>
          <p:cNvPr id="231" name="Google Shape;231;p29"/>
          <p:cNvSpPr txBox="1"/>
          <p:nvPr>
            <p:ph idx="1" type="subTitle"/>
          </p:nvPr>
        </p:nvSpPr>
        <p:spPr>
          <a:xfrm>
            <a:off x="166750" y="1733825"/>
            <a:ext cx="4059300" cy="2492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Minting: to establish ownership of an NFT to an owner on the blockchain</a:t>
            </a:r>
            <a:endParaRPr sz="1500"/>
          </a:p>
          <a:p>
            <a:pPr indent="0" lvl="0" marL="457200" rtl="0" algn="l">
              <a:lnSpc>
                <a:spcPct val="150000"/>
              </a:lnSpc>
              <a:spcBef>
                <a:spcPts val="0"/>
              </a:spcBef>
              <a:spcAft>
                <a:spcPts val="0"/>
              </a:spcAft>
              <a:buNone/>
            </a:pPr>
            <a:r>
              <a:t/>
            </a:r>
            <a:endParaRPr b="1" sz="1500" u="sng">
              <a:latin typeface="Assistant"/>
              <a:ea typeface="Assistant"/>
              <a:cs typeface="Assistant"/>
              <a:sym typeface="Assistant"/>
            </a:endParaRPr>
          </a:p>
          <a:p>
            <a:pPr indent="0" lvl="0" marL="457200" rtl="0" algn="l">
              <a:lnSpc>
                <a:spcPct val="150000"/>
              </a:lnSpc>
              <a:spcBef>
                <a:spcPts val="400"/>
              </a:spcBef>
              <a:spcAft>
                <a:spcPts val="0"/>
              </a:spcAft>
              <a:buNone/>
            </a:pPr>
            <a:r>
              <a:rPr b="1" lang="en" sz="1500" u="sng">
                <a:latin typeface="Assistant"/>
                <a:ea typeface="Assistant"/>
                <a:cs typeface="Assistant"/>
                <a:sym typeface="Assistant"/>
              </a:rPr>
              <a:t>Sleepminting:</a:t>
            </a:r>
            <a:endParaRPr b="1" sz="1500" u="sng">
              <a:latin typeface="Assistant"/>
              <a:ea typeface="Assistant"/>
              <a:cs typeface="Assistant"/>
              <a:sym typeface="Assistant"/>
            </a:endParaRPr>
          </a:p>
          <a:p>
            <a:pPr indent="-323850" lvl="0" marL="457200" rtl="0" algn="l">
              <a:lnSpc>
                <a:spcPct val="150000"/>
              </a:lnSpc>
              <a:spcBef>
                <a:spcPts val="400"/>
              </a:spcBef>
              <a:spcAft>
                <a:spcPts val="0"/>
              </a:spcAft>
              <a:buSzPts val="1500"/>
              <a:buChar char="●"/>
            </a:pPr>
            <a:r>
              <a:rPr lang="en" sz="1500"/>
              <a:t>Mint an NFT under a reputable artists’ name</a:t>
            </a:r>
            <a:endParaRPr sz="1500"/>
          </a:p>
          <a:p>
            <a:pPr indent="-323850" lvl="0" marL="457200" rtl="0" algn="l">
              <a:lnSpc>
                <a:spcPct val="150000"/>
              </a:lnSpc>
              <a:spcBef>
                <a:spcPts val="0"/>
              </a:spcBef>
              <a:spcAft>
                <a:spcPts val="0"/>
              </a:spcAft>
              <a:buSzPts val="1500"/>
              <a:buChar char="●"/>
            </a:pPr>
            <a:r>
              <a:rPr lang="en" sz="1500"/>
              <a:t>Put up NFT for sale</a:t>
            </a:r>
            <a:endParaRPr sz="1500"/>
          </a:p>
          <a:p>
            <a:pPr indent="-323850" lvl="0" marL="457200" rtl="0" algn="l">
              <a:lnSpc>
                <a:spcPct val="150000"/>
              </a:lnSpc>
              <a:spcBef>
                <a:spcPts val="0"/>
              </a:spcBef>
              <a:spcAft>
                <a:spcPts val="0"/>
              </a:spcAft>
              <a:buSzPts val="1500"/>
              <a:buChar char="●"/>
            </a:pPr>
            <a:r>
              <a:rPr lang="en" sz="1500"/>
              <a:t>Divert profits from artist’s to own account</a:t>
            </a:r>
            <a:endParaRPr sz="1500"/>
          </a:p>
        </p:txBody>
      </p:sp>
      <p:sp>
        <p:nvSpPr>
          <p:cNvPr id="232" name="Google Shape;232;p29"/>
          <p:cNvSpPr txBox="1"/>
          <p:nvPr>
            <p:ph idx="4294967295" type="subTitle"/>
          </p:nvPr>
        </p:nvSpPr>
        <p:spPr>
          <a:xfrm flipH="1">
            <a:off x="7869000" y="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idx="6" type="subTitle"/>
          </p:nvPr>
        </p:nvSpPr>
        <p:spPr>
          <a:xfrm flipH="1">
            <a:off x="642125" y="4363200"/>
            <a:ext cx="7953600" cy="48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Fig 3. An infamous example of a sleepminted NFT on Rarible, that looks legitimate</a:t>
            </a:r>
            <a:endParaRPr sz="1800"/>
          </a:p>
        </p:txBody>
      </p:sp>
      <p:sp>
        <p:nvSpPr>
          <p:cNvPr id="238" name="Google Shape;238;p30"/>
          <p:cNvSpPr txBox="1"/>
          <p:nvPr>
            <p:ph idx="6" type="subTitle"/>
          </p:nvPr>
        </p:nvSpPr>
        <p:spPr>
          <a:xfrm flipH="1">
            <a:off x="7619400" y="4856400"/>
            <a:ext cx="15246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a:t>
            </a:r>
            <a:r>
              <a:rPr lang="en" sz="700"/>
              <a:t>ource</a:t>
            </a:r>
            <a:r>
              <a:rPr lang="en" sz="700"/>
              <a:t>:</a:t>
            </a:r>
            <a:r>
              <a:rPr lang="en" sz="700"/>
              <a:t> timdaub.github.io</a:t>
            </a:r>
            <a:endParaRPr sz="700"/>
          </a:p>
        </p:txBody>
      </p:sp>
      <p:pic>
        <p:nvPicPr>
          <p:cNvPr id="239" name="Google Shape;239;p30"/>
          <p:cNvPicPr preferRelativeResize="0"/>
          <p:nvPr/>
        </p:nvPicPr>
        <p:blipFill>
          <a:blip r:embed="rId3">
            <a:alphaModFix/>
          </a:blip>
          <a:stretch>
            <a:fillRect/>
          </a:stretch>
        </p:blipFill>
        <p:spPr>
          <a:xfrm>
            <a:off x="1058864" y="238774"/>
            <a:ext cx="7120123" cy="39425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idx="6" type="subTitle"/>
          </p:nvPr>
        </p:nvSpPr>
        <p:spPr>
          <a:xfrm flipH="1">
            <a:off x="642125" y="4363200"/>
            <a:ext cx="7953600" cy="48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Fig 4. A successful sleepmint where the sender’s address had been tampered with</a:t>
            </a:r>
            <a:endParaRPr sz="1800"/>
          </a:p>
        </p:txBody>
      </p:sp>
      <p:pic>
        <p:nvPicPr>
          <p:cNvPr id="245" name="Google Shape;245;p31"/>
          <p:cNvPicPr preferRelativeResize="0"/>
          <p:nvPr/>
        </p:nvPicPr>
        <p:blipFill>
          <a:blip r:embed="rId3">
            <a:alphaModFix/>
          </a:blip>
          <a:stretch>
            <a:fillRect/>
          </a:stretch>
        </p:blipFill>
        <p:spPr>
          <a:xfrm>
            <a:off x="756662" y="148775"/>
            <a:ext cx="7724524" cy="4258300"/>
          </a:xfrm>
          <a:prstGeom prst="rect">
            <a:avLst/>
          </a:prstGeom>
          <a:noFill/>
          <a:ln cap="flat" cmpd="sng" w="28575">
            <a:solidFill>
              <a:schemeClr val="dk2"/>
            </a:solidFill>
            <a:prstDash val="solid"/>
            <a:round/>
            <a:headEnd len="sm" w="sm" type="none"/>
            <a:tailEnd len="sm" w="sm" type="none"/>
          </a:ln>
        </p:spPr>
      </p:pic>
      <p:sp>
        <p:nvSpPr>
          <p:cNvPr id="246" name="Google Shape;246;p31"/>
          <p:cNvSpPr txBox="1"/>
          <p:nvPr>
            <p:ph idx="6" type="subTitle"/>
          </p:nvPr>
        </p:nvSpPr>
        <p:spPr>
          <a:xfrm flipH="1">
            <a:off x="7328700" y="4856400"/>
            <a:ext cx="18153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Etherscan,  timdaub.github.io</a:t>
            </a:r>
            <a:endParaRPr sz="700"/>
          </a:p>
        </p:txBody>
      </p:sp>
      <p:sp>
        <p:nvSpPr>
          <p:cNvPr id="247" name="Google Shape;247;p31"/>
          <p:cNvSpPr/>
          <p:nvPr/>
        </p:nvSpPr>
        <p:spPr>
          <a:xfrm>
            <a:off x="2784351" y="2318325"/>
            <a:ext cx="650400" cy="227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p:nvPr/>
        </p:nvSpPr>
        <p:spPr>
          <a:xfrm>
            <a:off x="783425" y="1266200"/>
            <a:ext cx="3577738" cy="3097047"/>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txBox="1"/>
          <p:nvPr>
            <p:ph type="ctrTitle"/>
          </p:nvPr>
        </p:nvSpPr>
        <p:spPr>
          <a:xfrm flipH="1">
            <a:off x="5912298" y="329125"/>
            <a:ext cx="27732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ERC721 SMART CONTRACT STANDARD</a:t>
            </a:r>
            <a:endParaRPr sz="1700"/>
          </a:p>
        </p:txBody>
      </p:sp>
      <p:sp>
        <p:nvSpPr>
          <p:cNvPr id="254" name="Google Shape;254;p32"/>
          <p:cNvSpPr txBox="1"/>
          <p:nvPr>
            <p:ph idx="1" type="subTitle"/>
          </p:nvPr>
        </p:nvSpPr>
        <p:spPr>
          <a:xfrm flipH="1">
            <a:off x="1377475" y="1934850"/>
            <a:ext cx="2428500" cy="2196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 set of functions for implementing NFTs </a:t>
            </a:r>
            <a:endParaRPr sz="1600"/>
          </a:p>
          <a:p>
            <a:pPr indent="-330200" lvl="0" marL="457200" rtl="0" algn="l">
              <a:lnSpc>
                <a:spcPct val="115000"/>
              </a:lnSpc>
              <a:spcBef>
                <a:spcPts val="400"/>
              </a:spcBef>
              <a:spcAft>
                <a:spcPts val="0"/>
              </a:spcAft>
              <a:buSzPts val="1600"/>
              <a:buChar char="●"/>
            </a:pPr>
            <a:r>
              <a:rPr lang="en" sz="1600"/>
              <a:t>Designed for non-fungibility</a:t>
            </a:r>
            <a:endParaRPr sz="1600"/>
          </a:p>
          <a:p>
            <a:pPr indent="-330200" lvl="0" marL="457200" rtl="0" algn="l">
              <a:lnSpc>
                <a:spcPct val="115000"/>
              </a:lnSpc>
              <a:spcBef>
                <a:spcPts val="400"/>
              </a:spcBef>
              <a:spcAft>
                <a:spcPts val="400"/>
              </a:spcAft>
              <a:buSzPts val="1600"/>
              <a:buChar char="●"/>
            </a:pPr>
            <a:r>
              <a:rPr lang="en" sz="1600"/>
              <a:t>Smart contracts, wallet, metadata</a:t>
            </a:r>
            <a:endParaRPr sz="1600"/>
          </a:p>
        </p:txBody>
      </p:sp>
      <p:sp>
        <p:nvSpPr>
          <p:cNvPr id="255" name="Google Shape;255;p32"/>
          <p:cNvSpPr txBox="1"/>
          <p:nvPr>
            <p:ph idx="2" type="ctrTitle"/>
          </p:nvPr>
        </p:nvSpPr>
        <p:spPr>
          <a:xfrm flipH="1">
            <a:off x="1654075" y="1451950"/>
            <a:ext cx="1875300" cy="3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ERC721 Interface</a:t>
            </a:r>
            <a:endParaRPr sz="1500"/>
          </a:p>
        </p:txBody>
      </p:sp>
      <p:sp>
        <p:nvSpPr>
          <p:cNvPr id="256" name="Google Shape;256;p32"/>
          <p:cNvSpPr/>
          <p:nvPr/>
        </p:nvSpPr>
        <p:spPr>
          <a:xfrm>
            <a:off x="4855775" y="1275325"/>
            <a:ext cx="3577800" cy="30996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 name="Google Shape;257;p32"/>
          <p:cNvSpPr txBox="1"/>
          <p:nvPr>
            <p:ph idx="1" type="subTitle"/>
          </p:nvPr>
        </p:nvSpPr>
        <p:spPr>
          <a:xfrm flipH="1">
            <a:off x="5519550" y="1767775"/>
            <a:ext cx="2582400" cy="2454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 sz="1600">
                <a:solidFill>
                  <a:schemeClr val="lt1"/>
                </a:solidFill>
              </a:rPr>
              <a:t>Does not stipulate NFT-minting implementation</a:t>
            </a:r>
            <a:endParaRPr sz="1600">
              <a:solidFill>
                <a:schemeClr val="lt1"/>
              </a:solidFill>
            </a:endParaRPr>
          </a:p>
          <a:p>
            <a:pPr indent="-330200" lvl="0" marL="457200" rtl="0" algn="l">
              <a:lnSpc>
                <a:spcPct val="115000"/>
              </a:lnSpc>
              <a:spcBef>
                <a:spcPts val="400"/>
              </a:spcBef>
              <a:spcAft>
                <a:spcPts val="0"/>
              </a:spcAft>
              <a:buClr>
                <a:schemeClr val="lt1"/>
              </a:buClr>
              <a:buSzPts val="1600"/>
              <a:buChar char="●"/>
            </a:pPr>
            <a:r>
              <a:rPr lang="en" sz="1600">
                <a:solidFill>
                  <a:schemeClr val="lt1"/>
                </a:solidFill>
              </a:rPr>
              <a:t>Marketplace service-providers implement their own</a:t>
            </a:r>
            <a:endParaRPr sz="1600">
              <a:solidFill>
                <a:schemeClr val="lt1"/>
              </a:solidFill>
            </a:endParaRPr>
          </a:p>
          <a:p>
            <a:pPr indent="-330200" lvl="0" marL="457200" rtl="0" algn="l">
              <a:lnSpc>
                <a:spcPct val="115000"/>
              </a:lnSpc>
              <a:spcBef>
                <a:spcPts val="400"/>
              </a:spcBef>
              <a:spcAft>
                <a:spcPts val="400"/>
              </a:spcAft>
              <a:buClr>
                <a:schemeClr val="lt1"/>
              </a:buClr>
              <a:buSzPts val="1600"/>
              <a:buChar char="●"/>
            </a:pPr>
            <a:r>
              <a:rPr lang="en" sz="1600">
                <a:solidFill>
                  <a:schemeClr val="lt1"/>
                </a:solidFill>
              </a:rPr>
              <a:t>A backdoor for sleepminting</a:t>
            </a:r>
            <a:endParaRPr sz="1600">
              <a:solidFill>
                <a:schemeClr val="lt1"/>
              </a:solidFill>
            </a:endParaRPr>
          </a:p>
        </p:txBody>
      </p:sp>
      <p:sp>
        <p:nvSpPr>
          <p:cNvPr id="258" name="Google Shape;258;p32"/>
          <p:cNvSpPr txBox="1"/>
          <p:nvPr>
            <p:ph idx="2" type="ctrTitle"/>
          </p:nvPr>
        </p:nvSpPr>
        <p:spPr>
          <a:xfrm flipH="1">
            <a:off x="5790725" y="1434603"/>
            <a:ext cx="1875300" cy="3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lt1"/>
                </a:solidFill>
              </a:rPr>
              <a:t>Fraudulent mints</a:t>
            </a:r>
            <a:endParaRPr sz="1500">
              <a:solidFill>
                <a:schemeClr val="lt1"/>
              </a:solidFill>
            </a:endParaRPr>
          </a:p>
        </p:txBody>
      </p:sp>
      <p:sp>
        <p:nvSpPr>
          <p:cNvPr id="259" name="Google Shape;259;p32"/>
          <p:cNvSpPr/>
          <p:nvPr/>
        </p:nvSpPr>
        <p:spPr>
          <a:xfrm>
            <a:off x="-791675" y="-8905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ph idx="4294967295" type="subTitle"/>
          </p:nvPr>
        </p:nvSpPr>
        <p:spPr>
          <a:xfrm flipH="1">
            <a:off x="7828100" y="4812125"/>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t>Source: Ethereum.org</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ctrTitle"/>
          </p:nvPr>
        </p:nvSpPr>
        <p:spPr>
          <a:xfrm flipH="1">
            <a:off x="4633350" y="282025"/>
            <a:ext cx="41175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MINT-IMPERSONATE SCHEME</a:t>
            </a:r>
            <a:endParaRPr sz="1700"/>
          </a:p>
        </p:txBody>
      </p:sp>
      <p:sp>
        <p:nvSpPr>
          <p:cNvPr id="266" name="Google Shape;266;p33"/>
          <p:cNvSpPr/>
          <p:nvPr/>
        </p:nvSpPr>
        <p:spPr>
          <a:xfrm>
            <a:off x="-236550"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txBox="1"/>
          <p:nvPr>
            <p:ph idx="2" type="ctrTitle"/>
          </p:nvPr>
        </p:nvSpPr>
        <p:spPr>
          <a:xfrm flipH="1">
            <a:off x="373950" y="1982325"/>
            <a:ext cx="27312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Mint definition</a:t>
            </a:r>
            <a:endParaRPr sz="1600"/>
          </a:p>
        </p:txBody>
      </p:sp>
      <p:sp>
        <p:nvSpPr>
          <p:cNvPr id="268" name="Google Shape;268;p33"/>
          <p:cNvSpPr txBox="1"/>
          <p:nvPr>
            <p:ph idx="1" type="subTitle"/>
          </p:nvPr>
        </p:nvSpPr>
        <p:spPr>
          <a:xfrm flipH="1">
            <a:off x="301350" y="2665900"/>
            <a:ext cx="2993100" cy="193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i="1" lang="en" sz="1300"/>
              <a:t>Gen</a:t>
            </a:r>
            <a:r>
              <a:rPr lang="en" sz="1300"/>
              <a:t>(1</a:t>
            </a:r>
            <a:r>
              <a:rPr baseline="30000" lang="en" sz="1300"/>
              <a:t>n</a:t>
            </a:r>
            <a:r>
              <a:rPr lang="en" sz="1300"/>
              <a:t>): </a:t>
            </a:r>
            <a:endParaRPr sz="1300"/>
          </a:p>
          <a:p>
            <a:pPr indent="0" lvl="0" marL="457200" rtl="0" algn="l">
              <a:lnSpc>
                <a:spcPct val="115000"/>
              </a:lnSpc>
              <a:spcBef>
                <a:spcPts val="0"/>
              </a:spcBef>
              <a:spcAft>
                <a:spcPts val="0"/>
              </a:spcAft>
              <a:buNone/>
            </a:pPr>
            <a:r>
              <a:rPr lang="en" sz="1300"/>
              <a:t>output key k and random value r</a:t>
            </a:r>
            <a:endParaRPr sz="1300"/>
          </a:p>
          <a:p>
            <a:pPr indent="-311150" lvl="0" marL="457200" rtl="0" algn="l">
              <a:lnSpc>
                <a:spcPct val="115000"/>
              </a:lnSpc>
              <a:spcBef>
                <a:spcPts val="400"/>
              </a:spcBef>
              <a:spcAft>
                <a:spcPts val="0"/>
              </a:spcAft>
              <a:buSzPts val="1300"/>
              <a:buAutoNum type="arabicPeriod"/>
            </a:pPr>
            <a:r>
              <a:rPr i="1" lang="en" sz="1300"/>
              <a:t>AssociateOwner</a:t>
            </a:r>
            <a:r>
              <a:rPr lang="en" sz="1300"/>
              <a:t>(k, itemId, r): output tag</a:t>
            </a:r>
            <a:endParaRPr sz="1300"/>
          </a:p>
          <a:p>
            <a:pPr indent="-311150" lvl="0" marL="457200" rtl="0" algn="l">
              <a:lnSpc>
                <a:spcPct val="115000"/>
              </a:lnSpc>
              <a:spcBef>
                <a:spcPts val="400"/>
              </a:spcBef>
              <a:spcAft>
                <a:spcPts val="0"/>
              </a:spcAft>
              <a:buSzPts val="1300"/>
              <a:buAutoNum type="arabicPeriod"/>
            </a:pPr>
            <a:r>
              <a:rPr i="1" lang="en" sz="1300"/>
              <a:t>VerifyOwner</a:t>
            </a:r>
            <a:r>
              <a:rPr lang="en" sz="1300"/>
              <a:t>(k, itemId, r, tag): output 1 if valid and 0 otherwise</a:t>
            </a:r>
            <a:endParaRPr sz="1300"/>
          </a:p>
        </p:txBody>
      </p:sp>
      <p:grpSp>
        <p:nvGrpSpPr>
          <p:cNvPr id="269" name="Google Shape;269;p33"/>
          <p:cNvGrpSpPr/>
          <p:nvPr/>
        </p:nvGrpSpPr>
        <p:grpSpPr>
          <a:xfrm>
            <a:off x="535808" y="1982257"/>
            <a:ext cx="256550" cy="251464"/>
            <a:chOff x="-65131525" y="1914325"/>
            <a:chExt cx="316650" cy="316625"/>
          </a:xfrm>
        </p:grpSpPr>
        <p:sp>
          <p:nvSpPr>
            <p:cNvPr id="270" name="Google Shape;270;p33"/>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3"/>
          <p:cNvSpPr txBox="1"/>
          <p:nvPr>
            <p:ph idx="1" type="subTitle"/>
          </p:nvPr>
        </p:nvSpPr>
        <p:spPr>
          <a:xfrm flipH="1">
            <a:off x="4026575" y="2949250"/>
            <a:ext cx="5540100" cy="193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Key k &amp; random value r: generated by Gen</a:t>
            </a:r>
            <a:endParaRPr sz="1300"/>
          </a:p>
          <a:p>
            <a:pPr indent="-311150" lvl="0" marL="457200" rtl="0" algn="l">
              <a:lnSpc>
                <a:spcPct val="115000"/>
              </a:lnSpc>
              <a:spcBef>
                <a:spcPts val="0"/>
              </a:spcBef>
              <a:spcAft>
                <a:spcPts val="0"/>
              </a:spcAft>
              <a:buSzPts val="1300"/>
              <a:buChar char="●"/>
            </a:pPr>
            <a:r>
              <a:rPr lang="en" sz="1300"/>
              <a:t>Adversary A has multiple access to oracle AssociateOwner</a:t>
            </a:r>
            <a:endParaRPr sz="1300"/>
          </a:p>
          <a:p>
            <a:pPr indent="-311150" lvl="1" marL="914400" rtl="0" algn="l">
              <a:lnSpc>
                <a:spcPct val="115000"/>
              </a:lnSpc>
              <a:spcBef>
                <a:spcPts val="0"/>
              </a:spcBef>
              <a:spcAft>
                <a:spcPts val="0"/>
              </a:spcAft>
              <a:buSzPts val="1300"/>
              <a:buChar char="○"/>
            </a:pPr>
            <a:r>
              <a:rPr lang="en" sz="1300"/>
              <a:t>Given any itemId, return tag</a:t>
            </a:r>
            <a:endParaRPr sz="1300"/>
          </a:p>
          <a:p>
            <a:pPr indent="-311150" lvl="1" marL="914400" rtl="0" algn="l">
              <a:lnSpc>
                <a:spcPct val="115000"/>
              </a:lnSpc>
              <a:spcBef>
                <a:spcPts val="0"/>
              </a:spcBef>
              <a:spcAft>
                <a:spcPts val="0"/>
              </a:spcAft>
              <a:buSzPts val="1300"/>
              <a:buChar char="○"/>
            </a:pPr>
            <a:r>
              <a:rPr lang="en" sz="1300"/>
              <a:t>Store each query in set Q</a:t>
            </a:r>
            <a:endParaRPr sz="1300"/>
          </a:p>
          <a:p>
            <a:pPr indent="-311150" lvl="0" marL="457200" rtl="0" algn="l">
              <a:lnSpc>
                <a:spcPct val="115000"/>
              </a:lnSpc>
              <a:spcBef>
                <a:spcPts val="0"/>
              </a:spcBef>
              <a:spcAft>
                <a:spcPts val="0"/>
              </a:spcAft>
              <a:buSzPts val="1300"/>
              <a:buChar char="●"/>
            </a:pPr>
            <a:r>
              <a:rPr lang="en" sz="1300"/>
              <a:t>A outputs &lt;itemId’, r’, tag’&gt;</a:t>
            </a:r>
            <a:endParaRPr sz="1300"/>
          </a:p>
          <a:p>
            <a:pPr indent="-311150" lvl="0" marL="457200" rtl="0" algn="l">
              <a:lnSpc>
                <a:spcPct val="115000"/>
              </a:lnSpc>
              <a:spcBef>
                <a:spcPts val="0"/>
              </a:spcBef>
              <a:spcAft>
                <a:spcPts val="0"/>
              </a:spcAft>
              <a:buSzPts val="1300"/>
              <a:buChar char="●"/>
            </a:pPr>
            <a:r>
              <a:rPr lang="en" sz="1300"/>
              <a:t>A succeed if and only if</a:t>
            </a:r>
            <a:endParaRPr sz="1300"/>
          </a:p>
          <a:p>
            <a:pPr indent="-311150" lvl="1" marL="914400" rtl="0" algn="l">
              <a:lnSpc>
                <a:spcPct val="115000"/>
              </a:lnSpc>
              <a:spcBef>
                <a:spcPts val="0"/>
              </a:spcBef>
              <a:spcAft>
                <a:spcPts val="0"/>
              </a:spcAft>
              <a:buSzPts val="1300"/>
              <a:buChar char="○"/>
            </a:pPr>
            <a:r>
              <a:rPr lang="en" sz="1300"/>
              <a:t>VerifyOwner(</a:t>
            </a:r>
            <a:r>
              <a:rPr lang="en" sz="1300"/>
              <a:t>itemId’, r’, tag’</a:t>
            </a:r>
            <a:r>
              <a:rPr lang="en" sz="1300"/>
              <a:t>)=1</a:t>
            </a:r>
            <a:endParaRPr sz="1300"/>
          </a:p>
          <a:p>
            <a:pPr indent="-311150" lvl="1" marL="914400" rtl="0" algn="l">
              <a:lnSpc>
                <a:spcPct val="115000"/>
              </a:lnSpc>
              <a:spcBef>
                <a:spcPts val="0"/>
              </a:spcBef>
              <a:spcAft>
                <a:spcPts val="0"/>
              </a:spcAft>
              <a:buSzPts val="1300"/>
              <a:buChar char="○"/>
            </a:pPr>
            <a:r>
              <a:rPr lang="en" sz="1300"/>
              <a:t>&lt;</a:t>
            </a:r>
            <a:r>
              <a:rPr lang="en" sz="1300"/>
              <a:t>itemId’, tag’</a:t>
            </a:r>
            <a:r>
              <a:rPr lang="en" sz="1300"/>
              <a:t>&gt;∊Q</a:t>
            </a:r>
            <a:endParaRPr sz="1300"/>
          </a:p>
        </p:txBody>
      </p:sp>
      <p:cxnSp>
        <p:nvCxnSpPr>
          <p:cNvPr id="273" name="Google Shape;273;p33"/>
          <p:cNvCxnSpPr/>
          <p:nvPr/>
        </p:nvCxnSpPr>
        <p:spPr>
          <a:xfrm>
            <a:off x="3381300" y="1667351"/>
            <a:ext cx="0" cy="2600400"/>
          </a:xfrm>
          <a:prstGeom prst="straightConnector1">
            <a:avLst/>
          </a:prstGeom>
          <a:noFill/>
          <a:ln cap="flat" cmpd="sng" w="19050">
            <a:solidFill>
              <a:srgbClr val="D9D9D9"/>
            </a:solidFill>
            <a:prstDash val="solid"/>
            <a:round/>
            <a:headEnd len="med" w="med" type="none"/>
            <a:tailEnd len="med" w="med" type="none"/>
          </a:ln>
        </p:spPr>
      </p:cxnSp>
      <p:pic>
        <p:nvPicPr>
          <p:cNvPr id="274" name="Google Shape;274;p33"/>
          <p:cNvPicPr preferRelativeResize="0"/>
          <p:nvPr/>
        </p:nvPicPr>
        <p:blipFill>
          <a:blip r:embed="rId3">
            <a:alphaModFix/>
          </a:blip>
          <a:stretch>
            <a:fillRect/>
          </a:stretch>
        </p:blipFill>
        <p:spPr>
          <a:xfrm>
            <a:off x="3457500" y="778025"/>
            <a:ext cx="5597727" cy="2364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idx="2" type="ctrTitle"/>
          </p:nvPr>
        </p:nvSpPr>
        <p:spPr>
          <a:xfrm flipH="1">
            <a:off x="796175" y="120437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Definition</a:t>
            </a:r>
            <a:endParaRPr sz="1400"/>
          </a:p>
        </p:txBody>
      </p:sp>
      <p:sp>
        <p:nvSpPr>
          <p:cNvPr id="280" name="Google Shape;280;p34"/>
          <p:cNvSpPr txBox="1"/>
          <p:nvPr>
            <p:ph idx="1" type="subTitle"/>
          </p:nvPr>
        </p:nvSpPr>
        <p:spPr>
          <a:xfrm flipH="1">
            <a:off x="1975" y="2192750"/>
            <a:ext cx="31278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Our scheme is </a:t>
            </a:r>
            <a:r>
              <a:rPr i="1" lang="en" sz="1400"/>
              <a:t>not impersonate-able</a:t>
            </a:r>
            <a:r>
              <a:rPr lang="en" sz="1400"/>
              <a:t> if  and only if for any </a:t>
            </a:r>
            <a:r>
              <a:rPr lang="en" sz="1400"/>
              <a:t>probabilistic</a:t>
            </a:r>
            <a:r>
              <a:rPr lang="en" sz="1400"/>
              <a:t> polynomial time adversary, there exists a function negl such that: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latin typeface="Assistant"/>
                <a:ea typeface="Assistant"/>
                <a:cs typeface="Assistant"/>
                <a:sym typeface="Assistant"/>
              </a:rPr>
              <a:t>Pr[Mint-Impersonate(n)=1] ≤ negl(n)</a:t>
            </a:r>
            <a:endParaRPr b="1" sz="1400">
              <a:latin typeface="Assistant"/>
              <a:ea typeface="Assistant"/>
              <a:cs typeface="Assistant"/>
              <a:sym typeface="Assistant"/>
            </a:endParaRPr>
          </a:p>
        </p:txBody>
      </p:sp>
      <p:sp>
        <p:nvSpPr>
          <p:cNvPr id="281" name="Google Shape;281;p34"/>
          <p:cNvSpPr txBox="1"/>
          <p:nvPr>
            <p:ph idx="3" type="ctrTitle"/>
          </p:nvPr>
        </p:nvSpPr>
        <p:spPr>
          <a:xfrm flipH="1">
            <a:off x="3427650" y="120437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Construction</a:t>
            </a:r>
            <a:endParaRPr sz="1400"/>
          </a:p>
        </p:txBody>
      </p:sp>
      <p:sp>
        <p:nvSpPr>
          <p:cNvPr id="282" name="Google Shape;282;p34"/>
          <p:cNvSpPr txBox="1"/>
          <p:nvPr>
            <p:ph idx="4" type="subTitle"/>
          </p:nvPr>
        </p:nvSpPr>
        <p:spPr>
          <a:xfrm flipH="1">
            <a:off x="3427175" y="2192750"/>
            <a:ext cx="5709600" cy="2698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𝚷’=(Gen, Mac, Vrfy): secure MAC scheme</a:t>
            </a:r>
            <a:endParaRPr sz="1500"/>
          </a:p>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Gen:</a:t>
            </a:r>
            <a:r>
              <a:rPr lang="en" sz="1500"/>
              <a:t> On input 1</a:t>
            </a:r>
            <a:r>
              <a:rPr baseline="30000" lang="en" sz="1500"/>
              <a:t>n</a:t>
            </a:r>
            <a:r>
              <a:rPr lang="en" sz="1500"/>
              <a:t>, output key k and random value r</a:t>
            </a:r>
            <a:endParaRPr sz="1500"/>
          </a:p>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AssociateOwner:</a:t>
            </a:r>
            <a:r>
              <a:rPr lang="en" sz="1500"/>
              <a:t> On input (itemId, r), output tag:=Mac(</a:t>
            </a:r>
            <a:r>
              <a:rPr lang="en" sz="1500"/>
              <a:t>itemId⊕r</a:t>
            </a:r>
            <a:r>
              <a:rPr lang="en" sz="1500"/>
              <a:t>)</a:t>
            </a:r>
            <a:endParaRPr sz="1500"/>
          </a:p>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VerifyOwner:</a:t>
            </a:r>
            <a:r>
              <a:rPr lang="en" sz="1500"/>
              <a:t> On input (itemId, r, tag), output Vrfy(itemId⊕r, tag)</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sz="1500"/>
              <a:t>If </a:t>
            </a:r>
            <a:r>
              <a:rPr lang="en" sz="1500"/>
              <a:t>𝚷’ is a secure MAC, then the construction is not impersonate-able</a:t>
            </a:r>
            <a:endParaRPr sz="1500"/>
          </a:p>
        </p:txBody>
      </p:sp>
      <p:sp>
        <p:nvSpPr>
          <p:cNvPr id="283" name="Google Shape;283;p34"/>
          <p:cNvSpPr txBox="1"/>
          <p:nvPr>
            <p:ph type="ctrTitle"/>
          </p:nvPr>
        </p:nvSpPr>
        <p:spPr>
          <a:xfrm>
            <a:off x="295850" y="515275"/>
            <a:ext cx="34170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lt1"/>
                </a:solidFill>
              </a:rPr>
              <a:t>Not Impersonate-able</a:t>
            </a:r>
            <a:endParaRPr i="1" sz="17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ctrTitle"/>
          </p:nvPr>
        </p:nvSpPr>
        <p:spPr>
          <a:xfrm flipH="1">
            <a:off x="3985400" y="481525"/>
            <a:ext cx="45477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PROOF SKETCH OF NON-IMPERSONATABILITY</a:t>
            </a:r>
            <a:endParaRPr sz="1700"/>
          </a:p>
        </p:txBody>
      </p:sp>
      <p:sp>
        <p:nvSpPr>
          <p:cNvPr id="289" name="Google Shape;289;p35"/>
          <p:cNvSpPr/>
          <p:nvPr/>
        </p:nvSpPr>
        <p:spPr>
          <a:xfrm>
            <a:off x="-236550"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txBox="1"/>
          <p:nvPr>
            <p:ph idx="1" type="subTitle"/>
          </p:nvPr>
        </p:nvSpPr>
        <p:spPr>
          <a:xfrm flipH="1">
            <a:off x="2153600" y="1347850"/>
            <a:ext cx="6379500" cy="361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Assistant"/>
                <a:ea typeface="Assistant"/>
                <a:cs typeface="Assistant"/>
                <a:sym typeface="Assistant"/>
              </a:rPr>
              <a:t>Two Cases: </a:t>
            </a:r>
            <a:r>
              <a:rPr b="1" lang="en" sz="1500">
                <a:latin typeface="Assistant"/>
                <a:ea typeface="Assistant"/>
                <a:cs typeface="Assistant"/>
                <a:sym typeface="Assistant"/>
              </a:rPr>
              <a:t>r’ = r and r’ ≠ r</a:t>
            </a:r>
            <a:endParaRPr b="1" sz="1500">
              <a:latin typeface="Assistant"/>
              <a:ea typeface="Assistant"/>
              <a:cs typeface="Assistant"/>
              <a:sym typeface="Assistant"/>
            </a:endParaRPr>
          </a:p>
          <a:p>
            <a:pPr indent="-323850" lvl="0" marL="457200" rtl="0" algn="l">
              <a:lnSpc>
                <a:spcPct val="115000"/>
              </a:lnSpc>
              <a:spcBef>
                <a:spcPts val="0"/>
              </a:spcBef>
              <a:spcAft>
                <a:spcPts val="0"/>
              </a:spcAft>
              <a:buSzPts val="1500"/>
              <a:buChar char="●"/>
            </a:pPr>
            <a:r>
              <a:rPr b="1" lang="en" sz="1500">
                <a:latin typeface="Assistant"/>
                <a:ea typeface="Assistant"/>
                <a:cs typeface="Assistant"/>
                <a:sym typeface="Assistant"/>
              </a:rPr>
              <a:t>Case 1:</a:t>
            </a:r>
            <a:r>
              <a:rPr lang="en" sz="1500"/>
              <a:t> </a:t>
            </a:r>
            <a:r>
              <a:rPr lang="en" sz="1500"/>
              <a:t>r’ = r</a:t>
            </a:r>
            <a:endParaRPr sz="1500"/>
          </a:p>
          <a:p>
            <a:pPr indent="-323850" lvl="1" marL="914400" rtl="0" algn="l">
              <a:lnSpc>
                <a:spcPct val="115000"/>
              </a:lnSpc>
              <a:spcBef>
                <a:spcPts val="0"/>
              </a:spcBef>
              <a:spcAft>
                <a:spcPts val="0"/>
              </a:spcAft>
              <a:buSzPts val="1500"/>
              <a:buChar char="○"/>
            </a:pPr>
            <a:r>
              <a:rPr lang="en" sz="1500"/>
              <a:t>If the adversary can retrieve the value of r used, he can win with probability 1</a:t>
            </a:r>
            <a:endParaRPr sz="1500"/>
          </a:p>
          <a:p>
            <a:pPr indent="-323850" lvl="1" marL="914400" rtl="0" algn="l">
              <a:lnSpc>
                <a:spcPct val="115000"/>
              </a:lnSpc>
              <a:spcBef>
                <a:spcPts val="0"/>
              </a:spcBef>
              <a:spcAft>
                <a:spcPts val="0"/>
              </a:spcAft>
              <a:buSzPts val="1500"/>
              <a:buChar char="○"/>
            </a:pPr>
            <a:r>
              <a:rPr lang="en" sz="1500"/>
              <a:t>However, this is negligible (2</a:t>
            </a:r>
            <a:r>
              <a:rPr baseline="30000" lang="en" sz="1500"/>
              <a:t>-n</a:t>
            </a:r>
            <a:r>
              <a:rPr lang="en" sz="1500"/>
              <a:t>), due to the randomness of r</a:t>
            </a:r>
            <a:endParaRPr sz="1500"/>
          </a:p>
          <a:p>
            <a:pPr indent="-323850" lvl="0" marL="457200" rtl="0" algn="l">
              <a:lnSpc>
                <a:spcPct val="115000"/>
              </a:lnSpc>
              <a:spcBef>
                <a:spcPts val="0"/>
              </a:spcBef>
              <a:spcAft>
                <a:spcPts val="0"/>
              </a:spcAft>
              <a:buSzPts val="1500"/>
              <a:buChar char="●"/>
            </a:pPr>
            <a:r>
              <a:rPr b="1" lang="en" sz="1500">
                <a:latin typeface="Assistant"/>
                <a:ea typeface="Assistant"/>
                <a:cs typeface="Assistant"/>
                <a:sym typeface="Assistant"/>
              </a:rPr>
              <a:t>Case 2: </a:t>
            </a:r>
            <a:r>
              <a:rPr lang="en" sz="1500"/>
              <a:t>r’ ≠ r</a:t>
            </a:r>
            <a:endParaRPr sz="1500"/>
          </a:p>
          <a:p>
            <a:pPr indent="-323850" lvl="1" marL="914400" rtl="0" algn="l">
              <a:lnSpc>
                <a:spcPct val="115000"/>
              </a:lnSpc>
              <a:spcBef>
                <a:spcPts val="0"/>
              </a:spcBef>
              <a:spcAft>
                <a:spcPts val="0"/>
              </a:spcAft>
              <a:buSzPts val="1500"/>
              <a:buChar char="○"/>
            </a:pPr>
            <a:r>
              <a:rPr lang="en" sz="1500"/>
              <a:t>If the adversary can find a new r’ that wins in the impersonation scheme, then this can be used to win the underlying MAC scheme</a:t>
            </a:r>
            <a:endParaRPr sz="1500"/>
          </a:p>
          <a:p>
            <a:pPr indent="-323850" lvl="1" marL="914400" rtl="0" algn="l">
              <a:lnSpc>
                <a:spcPct val="115000"/>
              </a:lnSpc>
              <a:spcBef>
                <a:spcPts val="0"/>
              </a:spcBef>
              <a:spcAft>
                <a:spcPts val="0"/>
              </a:spcAft>
              <a:buSzPts val="1500"/>
              <a:buChar char="○"/>
            </a:pPr>
            <a:r>
              <a:rPr lang="en" sz="1500"/>
              <a:t>Hence, it is also bounded by a negligible function</a:t>
            </a:r>
            <a:endParaRPr sz="1500"/>
          </a:p>
          <a:p>
            <a:pPr indent="-323850" lvl="0" marL="457200" rtl="0" algn="l">
              <a:lnSpc>
                <a:spcPct val="115000"/>
              </a:lnSpc>
              <a:spcBef>
                <a:spcPts val="0"/>
              </a:spcBef>
              <a:spcAft>
                <a:spcPts val="0"/>
              </a:spcAft>
              <a:buSzPts val="1500"/>
              <a:buChar char="●"/>
            </a:pPr>
            <a:r>
              <a:rPr lang="en" sz="1500"/>
              <a:t>In both cases, the probability of winning is negligible, hence the total probability is also negligible</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36"/>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LOTTERY SCHEME</a:t>
            </a:r>
            <a:endParaRPr/>
          </a:p>
        </p:txBody>
      </p:sp>
      <p:sp>
        <p:nvSpPr>
          <p:cNvPr id="296" name="Google Shape;296;p36"/>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97" name="Google Shape;297;p36"/>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txBox="1"/>
          <p:nvPr>
            <p:ph idx="4294967295" type="subTitle"/>
          </p:nvPr>
        </p:nvSpPr>
        <p:spPr>
          <a:xfrm flipH="1">
            <a:off x="7828100" y="4812125"/>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cxnSp>
        <p:nvCxnSpPr>
          <p:cNvPr id="117" name="Google Shape;117;p19"/>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18" name="Google Shape;118;p19"/>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19" name="Google Shape;119;p19"/>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20" name="Google Shape;120;p19"/>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INSECURITIES WITH NFTs</a:t>
            </a:r>
            <a:endParaRPr/>
          </a:p>
        </p:txBody>
      </p:sp>
      <p:sp>
        <p:nvSpPr>
          <p:cNvPr id="121" name="Google Shape;121;p19"/>
          <p:cNvSpPr txBox="1"/>
          <p:nvPr>
            <p:ph idx="5" type="ctrTitle"/>
          </p:nvPr>
        </p:nvSpPr>
        <p:spPr>
          <a:xfrm>
            <a:off x="6294975" y="2340550"/>
            <a:ext cx="1904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MINT-IMPERSONATION SCHEME</a:t>
            </a:r>
            <a:endParaRPr/>
          </a:p>
        </p:txBody>
      </p:sp>
      <p:sp>
        <p:nvSpPr>
          <p:cNvPr id="122" name="Google Shape;122;p19"/>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23" name="Google Shape;123;p19"/>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24" name="Google Shape;124;p19"/>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25" name="Google Shape;125;p19"/>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LOTTERY SCHEME</a:t>
            </a:r>
            <a:endParaRPr/>
          </a:p>
        </p:txBody>
      </p:sp>
      <p:sp>
        <p:nvSpPr>
          <p:cNvPr id="126" name="Google Shape;126;p19"/>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27" name="Google Shape;127;p19"/>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28" name="Google Shape;128;p19"/>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29" name="Google Shape;129;p19"/>
          <p:cNvCxnSpPr/>
          <p:nvPr/>
        </p:nvCxnSpPr>
        <p:spPr>
          <a:xfrm>
            <a:off x="4572025" y="3518850"/>
            <a:ext cx="0" cy="689100"/>
          </a:xfrm>
          <a:prstGeom prst="straightConnector1">
            <a:avLst/>
          </a:prstGeom>
          <a:noFill/>
          <a:ln cap="flat" cmpd="sng" w="19050">
            <a:solidFill>
              <a:srgbClr val="D9D9D9"/>
            </a:solidFill>
            <a:prstDash val="solid"/>
            <a:round/>
            <a:headEnd len="med" w="med" type="none"/>
            <a:tailEnd len="med" w="med" type="none"/>
          </a:ln>
        </p:spPr>
      </p:cxnSp>
      <p:sp>
        <p:nvSpPr>
          <p:cNvPr id="130" name="Google Shape;130;p19"/>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7"/>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304" name="Google Shape;304;p37"/>
          <p:cNvSpPr txBox="1"/>
          <p:nvPr>
            <p:ph type="ctrTitle"/>
          </p:nvPr>
        </p:nvSpPr>
        <p:spPr>
          <a:xfrm>
            <a:off x="630625" y="649187"/>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LOOT PROJECT</a:t>
            </a:r>
            <a:endParaRPr sz="1700">
              <a:solidFill>
                <a:schemeClr val="lt1"/>
              </a:solidFill>
            </a:endParaRPr>
          </a:p>
        </p:txBody>
      </p:sp>
      <p:sp>
        <p:nvSpPr>
          <p:cNvPr id="305" name="Google Shape;305;p37"/>
          <p:cNvSpPr txBox="1"/>
          <p:nvPr>
            <p:ph idx="1" type="subTitle"/>
          </p:nvPr>
        </p:nvSpPr>
        <p:spPr>
          <a:xfrm>
            <a:off x="478225" y="1810025"/>
            <a:ext cx="3340500" cy="301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t>Giveaway system</a:t>
            </a:r>
            <a:endParaRPr sz="1600"/>
          </a:p>
          <a:p>
            <a:pPr indent="-330200" lvl="1" marL="914400" rtl="0" algn="l">
              <a:spcBef>
                <a:spcPts val="400"/>
              </a:spcBef>
              <a:spcAft>
                <a:spcPts val="0"/>
              </a:spcAft>
              <a:buClr>
                <a:schemeClr val="lt1"/>
              </a:buClr>
              <a:buSzPts val="1600"/>
              <a:buChar char="○"/>
            </a:pPr>
            <a:r>
              <a:rPr lang="en" sz="1600"/>
              <a:t>8,000 NFTs for free</a:t>
            </a:r>
            <a:endParaRPr sz="1600"/>
          </a:p>
          <a:p>
            <a:pPr indent="-330200" lvl="1" marL="914400" rtl="0" algn="l">
              <a:spcBef>
                <a:spcPts val="400"/>
              </a:spcBef>
              <a:spcAft>
                <a:spcPts val="0"/>
              </a:spcAft>
              <a:buSzPts val="1600"/>
              <a:buChar char="○"/>
            </a:pPr>
            <a:r>
              <a:rPr lang="en" sz="1600"/>
              <a:t>Each loot bag contains items of varying rarity</a:t>
            </a:r>
            <a:endParaRPr sz="1600"/>
          </a:p>
          <a:p>
            <a:pPr indent="-330200" lvl="1" marL="914400" rtl="0" algn="l">
              <a:spcBef>
                <a:spcPts val="400"/>
              </a:spcBef>
              <a:spcAft>
                <a:spcPts val="0"/>
              </a:spcAft>
              <a:buSzPts val="1600"/>
              <a:buChar char="○"/>
            </a:pPr>
            <a:r>
              <a:rPr lang="en" sz="1600"/>
              <a:t>To mint a bag, choose a random bag id from 1–8000 and try to mint</a:t>
            </a:r>
            <a:endParaRPr sz="1600"/>
          </a:p>
          <a:p>
            <a:pPr indent="-330200" lvl="0" marL="457200" rtl="0" algn="l">
              <a:spcBef>
                <a:spcPts val="400"/>
              </a:spcBef>
              <a:spcAft>
                <a:spcPts val="400"/>
              </a:spcAft>
              <a:buSzPts val="1600"/>
              <a:buChar char="●"/>
            </a:pPr>
            <a:r>
              <a:rPr lang="en" sz="1600"/>
              <a:t>Giveaways are popular and generate a lot of attention</a:t>
            </a:r>
            <a:endParaRPr sz="1600"/>
          </a:p>
        </p:txBody>
      </p:sp>
      <p:sp>
        <p:nvSpPr>
          <p:cNvPr id="306" name="Google Shape;306;p37"/>
          <p:cNvSpPr txBox="1"/>
          <p:nvPr>
            <p:ph idx="4294967295" type="subTitle"/>
          </p:nvPr>
        </p:nvSpPr>
        <p:spPr>
          <a:xfrm flipH="1">
            <a:off x="6111900" y="0"/>
            <a:ext cx="30321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Twitter</a:t>
            </a:r>
            <a:endParaRPr sz="7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ctrTitle"/>
          </p:nvPr>
        </p:nvSpPr>
        <p:spPr>
          <a:xfrm>
            <a:off x="610875" y="405325"/>
            <a:ext cx="36165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Similarities with a Lottery System</a:t>
            </a:r>
            <a:endParaRPr/>
          </a:p>
        </p:txBody>
      </p:sp>
      <p:sp>
        <p:nvSpPr>
          <p:cNvPr id="312" name="Google Shape;312;p38"/>
          <p:cNvSpPr/>
          <p:nvPr/>
        </p:nvSpPr>
        <p:spPr>
          <a:xfrm>
            <a:off x="2608500" y="1531075"/>
            <a:ext cx="7854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313" name="Google Shape;313;p38"/>
          <p:cNvSpPr/>
          <p:nvPr/>
        </p:nvSpPr>
        <p:spPr>
          <a:xfrm>
            <a:off x="3393900" y="1531075"/>
            <a:ext cx="7854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314" name="Google Shape;314;p38"/>
          <p:cNvSpPr/>
          <p:nvPr/>
        </p:nvSpPr>
        <p:spPr>
          <a:xfrm>
            <a:off x="4179300" y="1531075"/>
            <a:ext cx="7854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
        <p:nvSpPr>
          <p:cNvPr id="315" name="Google Shape;315;p38"/>
          <p:cNvSpPr/>
          <p:nvPr/>
        </p:nvSpPr>
        <p:spPr>
          <a:xfrm>
            <a:off x="4964700" y="1531075"/>
            <a:ext cx="7854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16" name="Google Shape;316;p38"/>
          <p:cNvSpPr/>
          <p:nvPr/>
        </p:nvSpPr>
        <p:spPr>
          <a:xfrm>
            <a:off x="5750100" y="1531075"/>
            <a:ext cx="7854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8000</a:t>
            </a:r>
            <a:endParaRPr>
              <a:solidFill>
                <a:schemeClr val="lt1"/>
              </a:solidFill>
            </a:endParaRPr>
          </a:p>
        </p:txBody>
      </p:sp>
      <p:sp>
        <p:nvSpPr>
          <p:cNvPr id="317" name="Google Shape;317;p38"/>
          <p:cNvSpPr txBox="1"/>
          <p:nvPr/>
        </p:nvSpPr>
        <p:spPr>
          <a:xfrm>
            <a:off x="785275" y="2656825"/>
            <a:ext cx="73395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Assistant Light"/>
              <a:buChar char="●"/>
            </a:pPr>
            <a:r>
              <a:rPr lang="en" sz="2000">
                <a:latin typeface="Assistant Light"/>
                <a:ea typeface="Assistant Light"/>
                <a:cs typeface="Assistant Light"/>
                <a:sym typeface="Assistant Light"/>
              </a:rPr>
              <a:t>8000 numbers with predetermined prizes</a:t>
            </a:r>
            <a:endParaRPr sz="2000">
              <a:latin typeface="Assistant Light"/>
              <a:ea typeface="Assistant Light"/>
              <a:cs typeface="Assistant Light"/>
              <a:sym typeface="Assistant Light"/>
            </a:endParaRPr>
          </a:p>
          <a:p>
            <a:pPr indent="-355600" lvl="0" marL="457200" rtl="0" algn="l">
              <a:spcBef>
                <a:spcPts val="0"/>
              </a:spcBef>
              <a:spcAft>
                <a:spcPts val="0"/>
              </a:spcAft>
              <a:buSzPts val="2000"/>
              <a:buFont typeface="Assistant Light"/>
              <a:buChar char="●"/>
            </a:pPr>
            <a:r>
              <a:rPr lang="en" sz="2000">
                <a:latin typeface="Assistant Light"/>
                <a:ea typeface="Assistant Light"/>
                <a:cs typeface="Assistant Light"/>
                <a:sym typeface="Assistant Light"/>
              </a:rPr>
              <a:t>Randomly pick one number and hope that it’s a winning number</a:t>
            </a:r>
            <a:endParaRPr sz="2000">
              <a:latin typeface="Assistant Light"/>
              <a:ea typeface="Assistant Light"/>
              <a:cs typeface="Assistant Light"/>
              <a:sym typeface="Assistant Light"/>
            </a:endParaRPr>
          </a:p>
          <a:p>
            <a:pPr indent="-355600" lvl="0" marL="457200" rtl="0" algn="l">
              <a:spcBef>
                <a:spcPts val="0"/>
              </a:spcBef>
              <a:spcAft>
                <a:spcPts val="0"/>
              </a:spcAft>
              <a:buSzPts val="2000"/>
              <a:buFont typeface="Assistant Light"/>
              <a:buChar char="●"/>
            </a:pPr>
            <a:r>
              <a:rPr lang="en" sz="2000">
                <a:latin typeface="Assistant Light"/>
                <a:ea typeface="Assistant Light"/>
                <a:cs typeface="Assistant Light"/>
                <a:sym typeface="Assistant Light"/>
              </a:rPr>
              <a:t>Ideal: </a:t>
            </a:r>
            <a:endParaRPr sz="2000">
              <a:latin typeface="Assistant Light"/>
              <a:ea typeface="Assistant Light"/>
              <a:cs typeface="Assistant Light"/>
              <a:sym typeface="Assistant Light"/>
            </a:endParaRPr>
          </a:p>
          <a:p>
            <a:pPr indent="-355600" lvl="1" marL="914400" rtl="0" algn="l">
              <a:spcBef>
                <a:spcPts val="0"/>
              </a:spcBef>
              <a:spcAft>
                <a:spcPts val="0"/>
              </a:spcAft>
              <a:buSzPts val="2000"/>
              <a:buFont typeface="Assistant Light"/>
              <a:buChar char="○"/>
            </a:pPr>
            <a:r>
              <a:rPr lang="en" sz="2000">
                <a:latin typeface="Assistant Light"/>
                <a:ea typeface="Assistant Light"/>
                <a:cs typeface="Assistant Light"/>
                <a:sym typeface="Assistant Light"/>
              </a:rPr>
              <a:t>Every number picked has the </a:t>
            </a:r>
            <a:r>
              <a:rPr b="1" lang="en" sz="2000">
                <a:latin typeface="Assistant"/>
                <a:ea typeface="Assistant"/>
                <a:cs typeface="Assistant"/>
                <a:sym typeface="Assistant"/>
              </a:rPr>
              <a:t>same odds </a:t>
            </a:r>
            <a:r>
              <a:rPr lang="en" sz="2000">
                <a:latin typeface="Assistant Light"/>
                <a:ea typeface="Assistant Light"/>
                <a:cs typeface="Assistant Light"/>
                <a:sym typeface="Assistant Light"/>
              </a:rPr>
              <a:t>of winning</a:t>
            </a:r>
            <a:endParaRPr sz="2000">
              <a:latin typeface="Assistant Light"/>
              <a:ea typeface="Assistant Light"/>
              <a:cs typeface="Assistant Light"/>
              <a:sym typeface="Assistant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INSPIRATION BEHIND OUR LOTTERY SCHEME</a:t>
            </a:r>
            <a:endParaRPr/>
          </a:p>
        </p:txBody>
      </p:sp>
      <p:sp>
        <p:nvSpPr>
          <p:cNvPr id="323" name="Google Shape;323;p39"/>
          <p:cNvSpPr/>
          <p:nvPr/>
        </p:nvSpPr>
        <p:spPr>
          <a:xfrm>
            <a:off x="2608500" y="153107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324" name="Google Shape;324;p39"/>
          <p:cNvSpPr/>
          <p:nvPr/>
        </p:nvSpPr>
        <p:spPr>
          <a:xfrm>
            <a:off x="3393900" y="153107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325" name="Google Shape;325;p39"/>
          <p:cNvSpPr/>
          <p:nvPr/>
        </p:nvSpPr>
        <p:spPr>
          <a:xfrm>
            <a:off x="4179300" y="153107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
        <p:nvSpPr>
          <p:cNvPr id="326" name="Google Shape;326;p39"/>
          <p:cNvSpPr/>
          <p:nvPr/>
        </p:nvSpPr>
        <p:spPr>
          <a:xfrm>
            <a:off x="4964700" y="153107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27" name="Google Shape;327;p39"/>
          <p:cNvSpPr/>
          <p:nvPr/>
        </p:nvSpPr>
        <p:spPr>
          <a:xfrm>
            <a:off x="5750100" y="153107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8000</a:t>
            </a:r>
            <a:endParaRPr>
              <a:solidFill>
                <a:schemeClr val="lt1"/>
              </a:solidFill>
            </a:endParaRPr>
          </a:p>
        </p:txBody>
      </p:sp>
      <p:cxnSp>
        <p:nvCxnSpPr>
          <p:cNvPr id="328" name="Google Shape;328;p39"/>
          <p:cNvCxnSpPr/>
          <p:nvPr/>
        </p:nvCxnSpPr>
        <p:spPr>
          <a:xfrm>
            <a:off x="4571975" y="2644250"/>
            <a:ext cx="0" cy="601800"/>
          </a:xfrm>
          <a:prstGeom prst="straightConnector1">
            <a:avLst/>
          </a:prstGeom>
          <a:noFill/>
          <a:ln cap="flat" cmpd="sng" w="9525">
            <a:solidFill>
              <a:schemeClr val="dk1"/>
            </a:solidFill>
            <a:prstDash val="solid"/>
            <a:round/>
            <a:headEnd len="med" w="med" type="none"/>
            <a:tailEnd len="med" w="med" type="triangle"/>
          </a:ln>
        </p:spPr>
      </p:cxnSp>
      <p:sp>
        <p:nvSpPr>
          <p:cNvPr id="329" name="Google Shape;329;p39"/>
          <p:cNvSpPr/>
          <p:nvPr/>
        </p:nvSpPr>
        <p:spPr>
          <a:xfrm>
            <a:off x="2608500" y="333742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a:t>
            </a:r>
            <a:endParaRPr>
              <a:solidFill>
                <a:schemeClr val="lt1"/>
              </a:solidFill>
            </a:endParaRPr>
          </a:p>
        </p:txBody>
      </p:sp>
      <p:sp>
        <p:nvSpPr>
          <p:cNvPr id="330" name="Google Shape;330;p39"/>
          <p:cNvSpPr/>
          <p:nvPr/>
        </p:nvSpPr>
        <p:spPr>
          <a:xfrm>
            <a:off x="3393900" y="333742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331" name="Google Shape;331;p39"/>
          <p:cNvSpPr/>
          <p:nvPr/>
        </p:nvSpPr>
        <p:spPr>
          <a:xfrm>
            <a:off x="4179300" y="333742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332" name="Google Shape;332;p39"/>
          <p:cNvSpPr/>
          <p:nvPr/>
        </p:nvSpPr>
        <p:spPr>
          <a:xfrm>
            <a:off x="4964700" y="333742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33" name="Google Shape;333;p39"/>
          <p:cNvSpPr/>
          <p:nvPr/>
        </p:nvSpPr>
        <p:spPr>
          <a:xfrm>
            <a:off x="5750100" y="3337425"/>
            <a:ext cx="785400" cy="510900"/>
          </a:xfrm>
          <a:prstGeom prst="rect">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7999</a:t>
            </a:r>
            <a:endParaRPr>
              <a:solidFill>
                <a:schemeClr val="lt1"/>
              </a:solidFill>
            </a:endParaRPr>
          </a:p>
        </p:txBody>
      </p:sp>
      <p:sp>
        <p:nvSpPr>
          <p:cNvPr id="334" name="Google Shape;334;p39"/>
          <p:cNvSpPr txBox="1"/>
          <p:nvPr/>
        </p:nvSpPr>
        <p:spPr>
          <a:xfrm>
            <a:off x="720000" y="1586425"/>
            <a:ext cx="18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Lottery Numbers</a:t>
            </a:r>
            <a:endParaRPr>
              <a:latin typeface="Assistant Light"/>
              <a:ea typeface="Assistant Light"/>
              <a:cs typeface="Assistant Light"/>
              <a:sym typeface="Assistant Light"/>
            </a:endParaRPr>
          </a:p>
        </p:txBody>
      </p:sp>
      <p:sp>
        <p:nvSpPr>
          <p:cNvPr id="335" name="Google Shape;335;p39"/>
          <p:cNvSpPr txBox="1"/>
          <p:nvPr/>
        </p:nvSpPr>
        <p:spPr>
          <a:xfrm>
            <a:off x="720000" y="3392775"/>
            <a:ext cx="18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Bit string indices</a:t>
            </a:r>
            <a:endParaRPr>
              <a:latin typeface="Assistant Light"/>
              <a:ea typeface="Assistant Light"/>
              <a:cs typeface="Assistant Light"/>
              <a:sym typeface="Assistant Light"/>
            </a:endParaRPr>
          </a:p>
        </p:txBody>
      </p:sp>
      <p:sp>
        <p:nvSpPr>
          <p:cNvPr id="336" name="Google Shape;336;p39"/>
          <p:cNvSpPr/>
          <p:nvPr/>
        </p:nvSpPr>
        <p:spPr>
          <a:xfrm>
            <a:off x="2608475" y="2041975"/>
            <a:ext cx="785400" cy="5109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Lose</a:t>
            </a:r>
            <a:endParaRPr>
              <a:solidFill>
                <a:schemeClr val="dk1"/>
              </a:solidFill>
            </a:endParaRPr>
          </a:p>
        </p:txBody>
      </p:sp>
      <p:sp>
        <p:nvSpPr>
          <p:cNvPr id="337" name="Google Shape;337;p39"/>
          <p:cNvSpPr/>
          <p:nvPr/>
        </p:nvSpPr>
        <p:spPr>
          <a:xfrm>
            <a:off x="3393925" y="2041975"/>
            <a:ext cx="785400" cy="5109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Win</a:t>
            </a:r>
            <a:endParaRPr>
              <a:solidFill>
                <a:schemeClr val="dk1"/>
              </a:solidFill>
            </a:endParaRPr>
          </a:p>
        </p:txBody>
      </p:sp>
      <p:sp>
        <p:nvSpPr>
          <p:cNvPr id="338" name="Google Shape;338;p39"/>
          <p:cNvSpPr/>
          <p:nvPr/>
        </p:nvSpPr>
        <p:spPr>
          <a:xfrm>
            <a:off x="4179325" y="2041975"/>
            <a:ext cx="785400" cy="5109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Lose</a:t>
            </a:r>
            <a:endParaRPr>
              <a:solidFill>
                <a:schemeClr val="dk1"/>
              </a:solidFill>
            </a:endParaRPr>
          </a:p>
        </p:txBody>
      </p:sp>
      <p:sp>
        <p:nvSpPr>
          <p:cNvPr id="339" name="Google Shape;339;p39"/>
          <p:cNvSpPr/>
          <p:nvPr/>
        </p:nvSpPr>
        <p:spPr>
          <a:xfrm>
            <a:off x="4964725" y="2041975"/>
            <a:ext cx="785400" cy="5109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t>
            </a:r>
            <a:endParaRPr>
              <a:solidFill>
                <a:schemeClr val="dk1"/>
              </a:solidFill>
            </a:endParaRPr>
          </a:p>
        </p:txBody>
      </p:sp>
      <p:sp>
        <p:nvSpPr>
          <p:cNvPr id="340" name="Google Shape;340;p39"/>
          <p:cNvSpPr/>
          <p:nvPr/>
        </p:nvSpPr>
        <p:spPr>
          <a:xfrm>
            <a:off x="5750125" y="2041975"/>
            <a:ext cx="785400" cy="5109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Lose</a:t>
            </a:r>
            <a:endParaRPr>
              <a:solidFill>
                <a:schemeClr val="dk1"/>
              </a:solidFill>
            </a:endParaRPr>
          </a:p>
        </p:txBody>
      </p:sp>
      <p:sp>
        <p:nvSpPr>
          <p:cNvPr id="341" name="Google Shape;341;p39"/>
          <p:cNvSpPr txBox="1"/>
          <p:nvPr/>
        </p:nvSpPr>
        <p:spPr>
          <a:xfrm>
            <a:off x="720025" y="2097325"/>
            <a:ext cx="18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Lottery Prizes</a:t>
            </a:r>
            <a:endParaRPr>
              <a:latin typeface="Assistant Light"/>
              <a:ea typeface="Assistant Light"/>
              <a:cs typeface="Assistant Light"/>
              <a:sym typeface="Assistant Light"/>
            </a:endParaRPr>
          </a:p>
        </p:txBody>
      </p:sp>
      <p:sp>
        <p:nvSpPr>
          <p:cNvPr id="342" name="Google Shape;342;p39"/>
          <p:cNvSpPr/>
          <p:nvPr/>
        </p:nvSpPr>
        <p:spPr>
          <a:xfrm>
            <a:off x="2608500" y="3848325"/>
            <a:ext cx="785400" cy="5109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endParaRPr>
              <a:solidFill>
                <a:schemeClr val="dk1"/>
              </a:solidFill>
            </a:endParaRPr>
          </a:p>
        </p:txBody>
      </p:sp>
      <p:sp>
        <p:nvSpPr>
          <p:cNvPr id="343" name="Google Shape;343;p39"/>
          <p:cNvSpPr/>
          <p:nvPr/>
        </p:nvSpPr>
        <p:spPr>
          <a:xfrm>
            <a:off x="3393900" y="3848325"/>
            <a:ext cx="785400" cy="5109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sp>
        <p:nvSpPr>
          <p:cNvPr id="344" name="Google Shape;344;p39"/>
          <p:cNvSpPr/>
          <p:nvPr/>
        </p:nvSpPr>
        <p:spPr>
          <a:xfrm>
            <a:off x="4179300" y="3848325"/>
            <a:ext cx="785400" cy="5109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endParaRPr>
              <a:solidFill>
                <a:schemeClr val="dk1"/>
              </a:solidFill>
            </a:endParaRPr>
          </a:p>
        </p:txBody>
      </p:sp>
      <p:sp>
        <p:nvSpPr>
          <p:cNvPr id="345" name="Google Shape;345;p39"/>
          <p:cNvSpPr/>
          <p:nvPr/>
        </p:nvSpPr>
        <p:spPr>
          <a:xfrm>
            <a:off x="4964700" y="3848325"/>
            <a:ext cx="785400" cy="5109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t>
            </a:r>
            <a:endParaRPr>
              <a:solidFill>
                <a:schemeClr val="dk1"/>
              </a:solidFill>
            </a:endParaRPr>
          </a:p>
        </p:txBody>
      </p:sp>
      <p:sp>
        <p:nvSpPr>
          <p:cNvPr id="346" name="Google Shape;346;p39"/>
          <p:cNvSpPr/>
          <p:nvPr/>
        </p:nvSpPr>
        <p:spPr>
          <a:xfrm>
            <a:off x="5750100" y="3848325"/>
            <a:ext cx="785400" cy="5109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endParaRPr>
              <a:solidFill>
                <a:schemeClr val="dk1"/>
              </a:solidFill>
            </a:endParaRPr>
          </a:p>
        </p:txBody>
      </p:sp>
      <p:sp>
        <p:nvSpPr>
          <p:cNvPr id="347" name="Google Shape;347;p39"/>
          <p:cNvSpPr txBox="1"/>
          <p:nvPr/>
        </p:nvSpPr>
        <p:spPr>
          <a:xfrm>
            <a:off x="720000" y="3903675"/>
            <a:ext cx="18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Bit string</a:t>
            </a:r>
            <a:endParaRPr>
              <a:latin typeface="Assistant Light"/>
              <a:ea typeface="Assistant Light"/>
              <a:cs typeface="Assistant Light"/>
              <a:sym typeface="Assistant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ctrTitle"/>
          </p:nvPr>
        </p:nvSpPr>
        <p:spPr>
          <a:xfrm flipH="1">
            <a:off x="5540000" y="481525"/>
            <a:ext cx="29931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LOTTERY SCHEME</a:t>
            </a:r>
            <a:endParaRPr sz="1700"/>
          </a:p>
        </p:txBody>
      </p:sp>
      <p:sp>
        <p:nvSpPr>
          <p:cNvPr id="353" name="Google Shape;353;p40"/>
          <p:cNvSpPr/>
          <p:nvPr/>
        </p:nvSpPr>
        <p:spPr>
          <a:xfrm>
            <a:off x="-236550" y="-32678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txBox="1"/>
          <p:nvPr>
            <p:ph idx="2" type="ctrTitle"/>
          </p:nvPr>
        </p:nvSpPr>
        <p:spPr>
          <a:xfrm flipH="1">
            <a:off x="373950" y="1982325"/>
            <a:ext cx="27312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Lottery</a:t>
            </a:r>
            <a:r>
              <a:rPr lang="en" sz="1600"/>
              <a:t> definition</a:t>
            </a:r>
            <a:endParaRPr sz="1600"/>
          </a:p>
        </p:txBody>
      </p:sp>
      <p:sp>
        <p:nvSpPr>
          <p:cNvPr id="355" name="Google Shape;355;p40"/>
          <p:cNvSpPr txBox="1"/>
          <p:nvPr>
            <p:ph idx="1" type="subTitle"/>
          </p:nvPr>
        </p:nvSpPr>
        <p:spPr>
          <a:xfrm flipH="1">
            <a:off x="301350" y="2665900"/>
            <a:ext cx="2993100" cy="193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i="1" lang="en" sz="1300"/>
              <a:t>Gen(1</a:t>
            </a:r>
            <a:r>
              <a:rPr baseline="30000" i="1" lang="en" sz="1300"/>
              <a:t>n</a:t>
            </a:r>
            <a:r>
              <a:rPr i="1" lang="en" sz="1300"/>
              <a:t>)</a:t>
            </a:r>
            <a:r>
              <a:rPr lang="en" sz="1300"/>
              <a:t>: output key </a:t>
            </a:r>
            <a:r>
              <a:rPr i="1" lang="en" sz="1300"/>
              <a:t>k</a:t>
            </a:r>
            <a:r>
              <a:rPr lang="en" sz="1300"/>
              <a:t> </a:t>
            </a:r>
            <a:endParaRPr sz="1300"/>
          </a:p>
          <a:p>
            <a:pPr indent="-311150" lvl="0" marL="457200" rtl="0" algn="l">
              <a:lnSpc>
                <a:spcPct val="115000"/>
              </a:lnSpc>
              <a:spcBef>
                <a:spcPts val="400"/>
              </a:spcBef>
              <a:spcAft>
                <a:spcPts val="0"/>
              </a:spcAft>
              <a:buSzPts val="1300"/>
              <a:buAutoNum type="arabicPeriod"/>
            </a:pPr>
            <a:r>
              <a:rPr i="1" lang="en" sz="1300"/>
              <a:t>GenPrize(w)</a:t>
            </a:r>
            <a:r>
              <a:rPr lang="en" sz="1300"/>
              <a:t>: output string prize such that the fraction of 1s equals </a:t>
            </a:r>
            <a:r>
              <a:rPr i="1" lang="en" sz="1300"/>
              <a:t>w</a:t>
            </a:r>
            <a:endParaRPr i="1" sz="1300"/>
          </a:p>
          <a:p>
            <a:pPr indent="-311150" lvl="0" marL="457200" rtl="0" algn="l">
              <a:lnSpc>
                <a:spcPct val="115000"/>
              </a:lnSpc>
              <a:spcBef>
                <a:spcPts val="400"/>
              </a:spcBef>
              <a:spcAft>
                <a:spcPts val="400"/>
              </a:spcAft>
              <a:buSzPts val="1300"/>
              <a:buAutoNum type="arabicPeriod"/>
            </a:pPr>
            <a:r>
              <a:rPr i="1" lang="en" sz="1300"/>
              <a:t>HidePrize(k, prize)</a:t>
            </a:r>
            <a:r>
              <a:rPr lang="en" sz="1300"/>
              <a:t>: output hidden-prize string </a:t>
            </a:r>
            <a:r>
              <a:rPr i="1" lang="en" sz="1300"/>
              <a:t>hiddenPrize</a:t>
            </a:r>
            <a:endParaRPr i="1" sz="1300"/>
          </a:p>
        </p:txBody>
      </p:sp>
      <p:grpSp>
        <p:nvGrpSpPr>
          <p:cNvPr id="356" name="Google Shape;356;p40"/>
          <p:cNvGrpSpPr/>
          <p:nvPr/>
        </p:nvGrpSpPr>
        <p:grpSpPr>
          <a:xfrm>
            <a:off x="535808" y="1982257"/>
            <a:ext cx="256550" cy="251464"/>
            <a:chOff x="-65131525" y="1914325"/>
            <a:chExt cx="316650" cy="316625"/>
          </a:xfrm>
        </p:grpSpPr>
        <p:sp>
          <p:nvSpPr>
            <p:cNvPr id="357" name="Google Shape;357;p40"/>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0"/>
          <p:cNvSpPr txBox="1"/>
          <p:nvPr>
            <p:ph idx="1" type="subTitle"/>
          </p:nvPr>
        </p:nvSpPr>
        <p:spPr>
          <a:xfrm flipH="1">
            <a:off x="4026575" y="3254050"/>
            <a:ext cx="5540100" cy="193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Key </a:t>
            </a:r>
            <a:r>
              <a:rPr i="1" lang="en" sz="1300"/>
              <a:t>k</a:t>
            </a:r>
            <a:r>
              <a:rPr lang="en" sz="1300"/>
              <a:t>: generated by </a:t>
            </a:r>
            <a:r>
              <a:rPr i="1" lang="en" sz="1300"/>
              <a:t>Gen</a:t>
            </a:r>
            <a:endParaRPr i="1" sz="1300"/>
          </a:p>
          <a:p>
            <a:pPr indent="-311150" lvl="0" marL="457200" rtl="0" algn="l">
              <a:lnSpc>
                <a:spcPct val="115000"/>
              </a:lnSpc>
              <a:spcBef>
                <a:spcPts val="0"/>
              </a:spcBef>
              <a:spcAft>
                <a:spcPts val="0"/>
              </a:spcAft>
              <a:buSzPts val="1300"/>
              <a:buChar char="●"/>
            </a:pPr>
            <a:r>
              <a:rPr i="1" lang="en" sz="1300"/>
              <a:t>prize</a:t>
            </a:r>
            <a:r>
              <a:rPr lang="en" sz="1300"/>
              <a:t>, </a:t>
            </a:r>
            <a:r>
              <a:rPr i="1" lang="en" sz="1300"/>
              <a:t>hiddenPrize</a:t>
            </a:r>
            <a:r>
              <a:rPr lang="en" sz="1300"/>
              <a:t>: generated by </a:t>
            </a:r>
            <a:r>
              <a:rPr i="1" lang="en" sz="1300"/>
              <a:t>GenPrize(w)</a:t>
            </a:r>
            <a:r>
              <a:rPr lang="en" sz="1300"/>
              <a:t> &amp; </a:t>
            </a:r>
            <a:r>
              <a:rPr i="1" lang="en" sz="1300"/>
              <a:t>HidePrize(k, prize)</a:t>
            </a:r>
            <a:endParaRPr i="1" sz="1300"/>
          </a:p>
          <a:p>
            <a:pPr indent="-311150" lvl="0" marL="457200" rtl="0" algn="l">
              <a:lnSpc>
                <a:spcPct val="115000"/>
              </a:lnSpc>
              <a:spcBef>
                <a:spcPts val="0"/>
              </a:spcBef>
              <a:spcAft>
                <a:spcPts val="0"/>
              </a:spcAft>
              <a:buSzPts val="1300"/>
              <a:buChar char="●"/>
            </a:pPr>
            <a:r>
              <a:rPr lang="en" sz="1300"/>
              <a:t>Adversary </a:t>
            </a:r>
            <a:r>
              <a:rPr i="1" lang="en" sz="1300"/>
              <a:t>A</a:t>
            </a:r>
            <a:r>
              <a:rPr lang="en" sz="1300"/>
              <a:t> is given </a:t>
            </a:r>
            <a:r>
              <a:rPr i="1" lang="en" sz="1300"/>
              <a:t>hiddenPrize</a:t>
            </a:r>
            <a:endParaRPr i="1" sz="1300"/>
          </a:p>
          <a:p>
            <a:pPr indent="-311150" lvl="0" marL="457200" rtl="0" algn="l">
              <a:lnSpc>
                <a:spcPct val="115000"/>
              </a:lnSpc>
              <a:spcBef>
                <a:spcPts val="0"/>
              </a:spcBef>
              <a:spcAft>
                <a:spcPts val="0"/>
              </a:spcAft>
              <a:buSzPts val="1300"/>
              <a:buChar char="●"/>
            </a:pPr>
            <a:r>
              <a:rPr i="1" lang="en" sz="1300"/>
              <a:t>A</a:t>
            </a:r>
            <a:r>
              <a:rPr lang="en" sz="1300"/>
              <a:t> outputs </a:t>
            </a:r>
            <a:r>
              <a:rPr i="1" lang="en" sz="1300"/>
              <a:t>i</a:t>
            </a:r>
            <a:r>
              <a:rPr lang="en" sz="1300"/>
              <a:t> that represents the </a:t>
            </a:r>
            <a:r>
              <a:rPr i="1" lang="en" sz="1300"/>
              <a:t>i</a:t>
            </a:r>
            <a:r>
              <a:rPr baseline="30000" i="1" lang="en" sz="1300"/>
              <a:t>th</a:t>
            </a:r>
            <a:r>
              <a:rPr lang="en" sz="1300"/>
              <a:t> bit in </a:t>
            </a:r>
            <a:r>
              <a:rPr i="1" lang="en" sz="1300"/>
              <a:t>prize</a:t>
            </a:r>
            <a:endParaRPr i="1" sz="1300"/>
          </a:p>
          <a:p>
            <a:pPr indent="-311150" lvl="0" marL="457200" rtl="0" algn="l">
              <a:lnSpc>
                <a:spcPct val="115000"/>
              </a:lnSpc>
              <a:spcBef>
                <a:spcPts val="0"/>
              </a:spcBef>
              <a:spcAft>
                <a:spcPts val="0"/>
              </a:spcAft>
              <a:buSzPts val="1300"/>
              <a:buChar char="●"/>
            </a:pPr>
            <a:r>
              <a:rPr i="1" lang="en" sz="1300"/>
              <a:t>A</a:t>
            </a:r>
            <a:r>
              <a:rPr lang="en" sz="1300"/>
              <a:t> succeed if and only if </a:t>
            </a:r>
            <a:r>
              <a:rPr i="1" lang="en" sz="1300"/>
              <a:t>i</a:t>
            </a:r>
            <a:r>
              <a:rPr baseline="30000" i="1" lang="en" sz="1300"/>
              <a:t>th</a:t>
            </a:r>
            <a:r>
              <a:rPr lang="en" sz="1300"/>
              <a:t> bit in </a:t>
            </a:r>
            <a:r>
              <a:rPr i="1" lang="en" sz="1300"/>
              <a:t>prize</a:t>
            </a:r>
            <a:r>
              <a:rPr lang="en" sz="1300"/>
              <a:t> is 1</a:t>
            </a:r>
            <a:endParaRPr sz="1300"/>
          </a:p>
        </p:txBody>
      </p:sp>
      <p:cxnSp>
        <p:nvCxnSpPr>
          <p:cNvPr id="360" name="Google Shape;360;p40"/>
          <p:cNvCxnSpPr/>
          <p:nvPr/>
        </p:nvCxnSpPr>
        <p:spPr>
          <a:xfrm>
            <a:off x="3305100" y="1667351"/>
            <a:ext cx="0" cy="2600400"/>
          </a:xfrm>
          <a:prstGeom prst="straightConnector1">
            <a:avLst/>
          </a:prstGeom>
          <a:noFill/>
          <a:ln cap="flat" cmpd="sng" w="19050">
            <a:solidFill>
              <a:srgbClr val="D9D9D9"/>
            </a:solidFill>
            <a:prstDash val="solid"/>
            <a:round/>
            <a:headEnd len="med" w="med" type="none"/>
            <a:tailEnd len="med" w="med" type="none"/>
          </a:ln>
        </p:spPr>
      </p:cxnSp>
      <p:pic>
        <p:nvPicPr>
          <p:cNvPr id="361" name="Google Shape;361;p40"/>
          <p:cNvPicPr preferRelativeResize="0"/>
          <p:nvPr/>
        </p:nvPicPr>
        <p:blipFill>
          <a:blip r:embed="rId3">
            <a:alphaModFix/>
          </a:blip>
          <a:stretch>
            <a:fillRect/>
          </a:stretch>
        </p:blipFill>
        <p:spPr>
          <a:xfrm>
            <a:off x="3745375" y="795550"/>
            <a:ext cx="4972423" cy="23965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ph idx="2" type="ctrTitle"/>
          </p:nvPr>
        </p:nvSpPr>
        <p:spPr>
          <a:xfrm flipH="1">
            <a:off x="821946" y="1186232"/>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Definition</a:t>
            </a:r>
            <a:endParaRPr sz="1400"/>
          </a:p>
        </p:txBody>
      </p:sp>
      <p:sp>
        <p:nvSpPr>
          <p:cNvPr id="367" name="Google Shape;367;p41"/>
          <p:cNvSpPr txBox="1"/>
          <p:nvPr>
            <p:ph idx="1" type="subTitle"/>
          </p:nvPr>
        </p:nvSpPr>
        <p:spPr>
          <a:xfrm flipH="1">
            <a:off x="0" y="2192750"/>
            <a:ext cx="3191100" cy="16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lottery is </a:t>
            </a:r>
            <a:r>
              <a:rPr i="1" lang="en" sz="1400"/>
              <a:t>fair</a:t>
            </a:r>
            <a:r>
              <a:rPr lang="en" sz="1400"/>
              <a:t> if and only if for any probabilistic polynomial time adversary, there exists a negligible function negl such that:</a:t>
            </a:r>
            <a:endParaRPr sz="1400"/>
          </a:p>
          <a:p>
            <a:pPr indent="0" lvl="0" marL="0" rtl="0" algn="l">
              <a:spcBef>
                <a:spcPts val="0"/>
              </a:spcBef>
              <a:spcAft>
                <a:spcPts val="0"/>
              </a:spcAft>
              <a:buNone/>
            </a:pPr>
            <a:br>
              <a:rPr b="1" lang="en" sz="1400">
                <a:latin typeface="Assistant"/>
                <a:ea typeface="Assistant"/>
                <a:cs typeface="Assistant"/>
                <a:sym typeface="Assistant"/>
              </a:rPr>
            </a:br>
            <a:r>
              <a:rPr b="1" lang="en" sz="1400">
                <a:latin typeface="Assistant"/>
                <a:ea typeface="Assistant"/>
                <a:cs typeface="Assistant"/>
                <a:sym typeface="Assistant"/>
              </a:rPr>
              <a:t>Pr[Lottery-Fair(n,w)=1] ≤ w + negl(n)</a:t>
            </a:r>
            <a:endParaRPr b="1" sz="1400">
              <a:latin typeface="Assistant"/>
              <a:ea typeface="Assistant"/>
              <a:cs typeface="Assistant"/>
              <a:sym typeface="Assistant"/>
            </a:endParaRPr>
          </a:p>
        </p:txBody>
      </p:sp>
      <p:sp>
        <p:nvSpPr>
          <p:cNvPr id="368" name="Google Shape;368;p41"/>
          <p:cNvSpPr txBox="1"/>
          <p:nvPr>
            <p:ph idx="3" type="ctrTitle"/>
          </p:nvPr>
        </p:nvSpPr>
        <p:spPr>
          <a:xfrm flipH="1">
            <a:off x="3884850" y="120437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Construction</a:t>
            </a:r>
            <a:endParaRPr sz="1400"/>
          </a:p>
        </p:txBody>
      </p:sp>
      <p:sp>
        <p:nvSpPr>
          <p:cNvPr id="369" name="Google Shape;369;p41"/>
          <p:cNvSpPr txBox="1"/>
          <p:nvPr>
            <p:ph idx="4" type="subTitle"/>
          </p:nvPr>
        </p:nvSpPr>
        <p:spPr>
          <a:xfrm flipH="1">
            <a:off x="3808200" y="2192750"/>
            <a:ext cx="5335800" cy="2468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Gen</a:t>
            </a:r>
            <a:r>
              <a:rPr b="1" lang="en" sz="1500">
                <a:latin typeface="Assistant"/>
                <a:ea typeface="Assistant"/>
                <a:cs typeface="Assistant"/>
                <a:sym typeface="Assistant"/>
              </a:rPr>
              <a:t>:</a:t>
            </a:r>
            <a:r>
              <a:rPr lang="en" sz="1500"/>
              <a:t> On input </a:t>
            </a:r>
            <a:r>
              <a:rPr i="1" lang="en" sz="1500"/>
              <a:t>1</a:t>
            </a:r>
            <a:r>
              <a:rPr baseline="30000" i="1" lang="en" sz="1500"/>
              <a:t>n</a:t>
            </a:r>
            <a:r>
              <a:rPr lang="en" sz="1500"/>
              <a:t>, output key </a:t>
            </a:r>
            <a:r>
              <a:rPr i="1" lang="en" sz="1500"/>
              <a:t>k</a:t>
            </a:r>
            <a:endParaRPr i="1" sz="1500"/>
          </a:p>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GenPrize</a:t>
            </a:r>
            <a:r>
              <a:rPr b="1" lang="en" sz="1500">
                <a:latin typeface="Assistant"/>
                <a:ea typeface="Assistant"/>
                <a:cs typeface="Assistant"/>
                <a:sym typeface="Assistant"/>
              </a:rPr>
              <a:t>:</a:t>
            </a:r>
            <a:r>
              <a:rPr lang="en" sz="1500"/>
              <a:t> On input </a:t>
            </a:r>
            <a:r>
              <a:rPr i="1" lang="en" sz="1500"/>
              <a:t>w</a:t>
            </a:r>
            <a:r>
              <a:rPr lang="en" sz="1500"/>
              <a:t>, output string </a:t>
            </a:r>
            <a:r>
              <a:rPr i="1" lang="en" sz="1500"/>
              <a:t>prize</a:t>
            </a:r>
            <a:endParaRPr i="1" sz="1500"/>
          </a:p>
          <a:p>
            <a:pPr indent="-323850" lvl="0" marL="457200" rtl="0" algn="l">
              <a:lnSpc>
                <a:spcPct val="150000"/>
              </a:lnSpc>
              <a:spcBef>
                <a:spcPts val="0"/>
              </a:spcBef>
              <a:spcAft>
                <a:spcPts val="0"/>
              </a:spcAft>
              <a:buSzPts val="1500"/>
              <a:buChar char="●"/>
            </a:pPr>
            <a:r>
              <a:rPr b="1" i="1" lang="en" sz="1500">
                <a:latin typeface="Assistant"/>
                <a:ea typeface="Assistant"/>
                <a:cs typeface="Assistant"/>
                <a:sym typeface="Assistant"/>
              </a:rPr>
              <a:t>VerifyOwner</a:t>
            </a:r>
            <a:r>
              <a:rPr b="1" lang="en" sz="1500">
                <a:latin typeface="Assistant"/>
                <a:ea typeface="Assistant"/>
                <a:cs typeface="Assistant"/>
                <a:sym typeface="Assistant"/>
              </a:rPr>
              <a:t>:</a:t>
            </a:r>
            <a:r>
              <a:rPr lang="en" sz="1500"/>
              <a:t> On input </a:t>
            </a:r>
            <a:r>
              <a:rPr i="1" lang="en" sz="1500"/>
              <a:t>(k, prize)</a:t>
            </a:r>
            <a:r>
              <a:rPr lang="en" sz="1500"/>
              <a:t>, output </a:t>
            </a:r>
            <a:r>
              <a:rPr i="1" lang="en" sz="1500"/>
              <a:t>hiddenPrize=G(k)⊕prize</a:t>
            </a:r>
            <a:r>
              <a:rPr lang="en" sz="1500"/>
              <a:t>, where </a:t>
            </a:r>
            <a:r>
              <a:rPr i="1" lang="en" sz="1500"/>
              <a:t>G</a:t>
            </a:r>
            <a:r>
              <a:rPr lang="en" sz="1500"/>
              <a:t> is a PRG</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sz="1500"/>
              <a:t>If </a:t>
            </a:r>
            <a:r>
              <a:rPr i="1" lang="en" sz="1500"/>
              <a:t>G</a:t>
            </a:r>
            <a:r>
              <a:rPr lang="en" sz="1500"/>
              <a:t> is PRG, then the construction is fair</a:t>
            </a:r>
            <a:endParaRPr sz="1500"/>
          </a:p>
        </p:txBody>
      </p:sp>
      <p:sp>
        <p:nvSpPr>
          <p:cNvPr id="370" name="Google Shape;370;p41"/>
          <p:cNvSpPr txBox="1"/>
          <p:nvPr>
            <p:ph type="ctrTitle"/>
          </p:nvPr>
        </p:nvSpPr>
        <p:spPr>
          <a:xfrm>
            <a:off x="905125" y="372511"/>
            <a:ext cx="29820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lt1"/>
                </a:solidFill>
              </a:rPr>
              <a:t>Fairness</a:t>
            </a:r>
            <a:endParaRPr i="1" sz="2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ctrTitle"/>
          </p:nvPr>
        </p:nvSpPr>
        <p:spPr>
          <a:xfrm flipH="1">
            <a:off x="6208099" y="481525"/>
            <a:ext cx="23250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sz="1700"/>
              <a:t>Lottery-Fair</a:t>
            </a:r>
            <a:endParaRPr i="1" sz="1700"/>
          </a:p>
        </p:txBody>
      </p:sp>
      <p:sp>
        <p:nvSpPr>
          <p:cNvPr id="376" name="Google Shape;376;p42"/>
          <p:cNvSpPr/>
          <p:nvPr/>
        </p:nvSpPr>
        <p:spPr>
          <a:xfrm>
            <a:off x="-236550" y="-573530"/>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txBox="1"/>
          <p:nvPr>
            <p:ph idx="2" type="ctrTitle"/>
          </p:nvPr>
        </p:nvSpPr>
        <p:spPr>
          <a:xfrm flipH="1">
            <a:off x="297750" y="1735582"/>
            <a:ext cx="27312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Intuition behind proof</a:t>
            </a:r>
            <a:endParaRPr sz="1600"/>
          </a:p>
        </p:txBody>
      </p:sp>
      <p:sp>
        <p:nvSpPr>
          <p:cNvPr id="378" name="Google Shape;378;p42"/>
          <p:cNvSpPr txBox="1"/>
          <p:nvPr>
            <p:ph idx="1" type="subTitle"/>
          </p:nvPr>
        </p:nvSpPr>
        <p:spPr>
          <a:xfrm flipH="1">
            <a:off x="301350" y="2419157"/>
            <a:ext cx="2993100" cy="193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lang="en" sz="1500"/>
              <a:t>If </a:t>
            </a:r>
            <a:r>
              <a:rPr i="1" lang="en" sz="1500"/>
              <a:t>A</a:t>
            </a:r>
            <a:r>
              <a:rPr lang="en" sz="1500"/>
              <a:t> can guess the </a:t>
            </a:r>
            <a:r>
              <a:rPr i="1" lang="en" sz="1500"/>
              <a:t>i</a:t>
            </a:r>
            <a:r>
              <a:rPr baseline="30000" i="1" lang="en" sz="1500"/>
              <a:t>th</a:t>
            </a:r>
            <a:r>
              <a:rPr lang="en" sz="1500"/>
              <a:t> bit of </a:t>
            </a:r>
            <a:r>
              <a:rPr i="1" lang="en" sz="1500"/>
              <a:t>prize</a:t>
            </a:r>
            <a:r>
              <a:rPr lang="en" sz="1500"/>
              <a:t> with non-negligible probability more than the winning probability, then it is also able to </a:t>
            </a:r>
            <a:r>
              <a:rPr lang="en" sz="1500"/>
              <a:t>implicitly </a:t>
            </a:r>
            <a:r>
              <a:rPr lang="en" sz="1500"/>
              <a:t>distinguish between a truly random string and a pseudorandom string.</a:t>
            </a:r>
            <a:endParaRPr sz="1500"/>
          </a:p>
        </p:txBody>
      </p:sp>
      <p:cxnSp>
        <p:nvCxnSpPr>
          <p:cNvPr id="379" name="Google Shape;379;p42"/>
          <p:cNvCxnSpPr/>
          <p:nvPr/>
        </p:nvCxnSpPr>
        <p:spPr>
          <a:xfrm>
            <a:off x="3305100" y="1420609"/>
            <a:ext cx="0" cy="2600400"/>
          </a:xfrm>
          <a:prstGeom prst="straightConnector1">
            <a:avLst/>
          </a:prstGeom>
          <a:noFill/>
          <a:ln cap="flat" cmpd="sng" w="19050">
            <a:solidFill>
              <a:srgbClr val="D9D9D9"/>
            </a:solidFill>
            <a:prstDash val="solid"/>
            <a:round/>
            <a:headEnd len="med" w="med" type="none"/>
            <a:tailEnd len="med" w="med" type="none"/>
          </a:ln>
        </p:spPr>
      </p:cxnSp>
      <p:sp>
        <p:nvSpPr>
          <p:cNvPr id="380" name="Google Shape;380;p42"/>
          <p:cNvSpPr txBox="1"/>
          <p:nvPr>
            <p:ph idx="2" type="ctrTitle"/>
          </p:nvPr>
        </p:nvSpPr>
        <p:spPr>
          <a:xfrm flipH="1">
            <a:off x="3497464" y="1420607"/>
            <a:ext cx="31170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Proof Sketch of a Fair Lottery Construction</a:t>
            </a:r>
            <a:endParaRPr sz="1600"/>
          </a:p>
        </p:txBody>
      </p:sp>
      <p:sp>
        <p:nvSpPr>
          <p:cNvPr id="381" name="Google Shape;381;p42"/>
          <p:cNvSpPr txBox="1"/>
          <p:nvPr>
            <p:ph idx="1" type="subTitle"/>
          </p:nvPr>
        </p:nvSpPr>
        <p:spPr>
          <a:xfrm flipH="1">
            <a:off x="3391925" y="2068307"/>
            <a:ext cx="4912200" cy="2731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Construct a distinguisher </a:t>
            </a:r>
            <a:r>
              <a:rPr i="1" lang="en" sz="1400"/>
              <a:t>D</a:t>
            </a:r>
            <a:r>
              <a:rPr lang="en" sz="1400"/>
              <a:t>  that emulates the Lottery construction for </a:t>
            </a:r>
            <a:r>
              <a:rPr i="1" lang="en" sz="1400"/>
              <a:t>A</a:t>
            </a:r>
            <a:endParaRPr i="1" sz="1400"/>
          </a:p>
          <a:p>
            <a:pPr indent="-317500" lvl="0" marL="457200" rtl="0" algn="l">
              <a:lnSpc>
                <a:spcPct val="115000"/>
              </a:lnSpc>
              <a:spcBef>
                <a:spcPts val="0"/>
              </a:spcBef>
              <a:spcAft>
                <a:spcPts val="0"/>
              </a:spcAft>
              <a:buSzPts val="1400"/>
              <a:buAutoNum type="arabicPeriod"/>
            </a:pPr>
            <a:r>
              <a:rPr lang="en" sz="1400"/>
              <a:t>Ability of </a:t>
            </a:r>
            <a:r>
              <a:rPr i="1" lang="en" sz="1400"/>
              <a:t>A</a:t>
            </a:r>
            <a:r>
              <a:rPr lang="en" sz="1400"/>
              <a:t> to succeed in its Lottery game is related to the ability of D to succeed in its Distinguishing game</a:t>
            </a:r>
            <a:endParaRPr i="1" sz="1400"/>
          </a:p>
          <a:p>
            <a:pPr indent="0" lvl="0" marL="457200" rtl="0" algn="l">
              <a:lnSpc>
                <a:spcPct val="115000"/>
              </a:lnSpc>
              <a:spcBef>
                <a:spcPts val="400"/>
              </a:spcBef>
              <a:spcAft>
                <a:spcPts val="0"/>
              </a:spcAft>
              <a:buNone/>
            </a:pPr>
            <a:r>
              <a:rPr b="1" lang="en" sz="1400">
                <a:latin typeface="Assistant"/>
                <a:ea typeface="Assistant"/>
                <a:cs typeface="Assistant"/>
                <a:sym typeface="Assistant"/>
              </a:rPr>
              <a:t>If </a:t>
            </a:r>
            <a:r>
              <a:rPr b="1" i="1" lang="en" sz="1400">
                <a:latin typeface="Assistant"/>
                <a:ea typeface="Assistant"/>
                <a:cs typeface="Assistant"/>
                <a:sym typeface="Assistant"/>
              </a:rPr>
              <a:t>A</a:t>
            </a:r>
            <a:r>
              <a:rPr b="1" lang="en" sz="1400">
                <a:latin typeface="Assistant"/>
                <a:ea typeface="Assistant"/>
                <a:cs typeface="Assistant"/>
                <a:sym typeface="Assistant"/>
              </a:rPr>
              <a:t> succeeds with non-negligible probability, then </a:t>
            </a:r>
            <a:r>
              <a:rPr b="1" i="1" lang="en" sz="1400">
                <a:latin typeface="Assistant"/>
                <a:ea typeface="Assistant"/>
                <a:cs typeface="Assistant"/>
                <a:sym typeface="Assistant"/>
              </a:rPr>
              <a:t>D</a:t>
            </a:r>
            <a:r>
              <a:rPr b="1" lang="en" sz="1400">
                <a:latin typeface="Assistant"/>
                <a:ea typeface="Assistant"/>
                <a:cs typeface="Assistant"/>
                <a:sym typeface="Assistant"/>
              </a:rPr>
              <a:t> succeeds with non-negligible probability</a:t>
            </a:r>
            <a:endParaRPr b="1" sz="1400">
              <a:latin typeface="Assistant"/>
              <a:ea typeface="Assistant"/>
              <a:cs typeface="Assistant"/>
              <a:sym typeface="Assistant"/>
            </a:endParaRPr>
          </a:p>
          <a:p>
            <a:pPr indent="-317500" lvl="0" marL="457200" rtl="0" algn="l">
              <a:lnSpc>
                <a:spcPct val="115000"/>
              </a:lnSpc>
              <a:spcBef>
                <a:spcPts val="400"/>
              </a:spcBef>
              <a:spcAft>
                <a:spcPts val="0"/>
              </a:spcAft>
              <a:buSzPts val="1400"/>
              <a:buAutoNum type="arabicPeriod"/>
            </a:pPr>
            <a:r>
              <a:rPr lang="en" sz="1400"/>
              <a:t>Since </a:t>
            </a:r>
            <a:r>
              <a:rPr i="1" lang="en" sz="1400"/>
              <a:t>G</a:t>
            </a:r>
            <a:r>
              <a:rPr lang="en" sz="1400"/>
              <a:t> is a secure PRG, then </a:t>
            </a:r>
            <a:r>
              <a:rPr i="1" lang="en" sz="1400"/>
              <a:t>D</a:t>
            </a:r>
            <a:r>
              <a:rPr lang="en" sz="1400"/>
              <a:t> can never succeed with non-negligible probability. This implies that </a:t>
            </a:r>
            <a:r>
              <a:rPr i="1" lang="en" sz="1400"/>
              <a:t>A</a:t>
            </a:r>
            <a:r>
              <a:rPr lang="en" sz="1400"/>
              <a:t> can never succeed with non-negligible probability as well.</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type="ctrTitle"/>
          </p:nvPr>
        </p:nvSpPr>
        <p:spPr>
          <a:xfrm flipH="1">
            <a:off x="6208099" y="481525"/>
            <a:ext cx="23250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sz="1700"/>
              <a:t>Lottery-Fair</a:t>
            </a:r>
            <a:endParaRPr i="1" sz="1700"/>
          </a:p>
        </p:txBody>
      </p:sp>
      <p:sp>
        <p:nvSpPr>
          <p:cNvPr id="387" name="Google Shape;387;p43"/>
          <p:cNvSpPr/>
          <p:nvPr/>
        </p:nvSpPr>
        <p:spPr>
          <a:xfrm>
            <a:off x="-236550" y="-573530"/>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txBox="1"/>
          <p:nvPr>
            <p:ph idx="2" type="ctrTitle"/>
          </p:nvPr>
        </p:nvSpPr>
        <p:spPr>
          <a:xfrm flipH="1">
            <a:off x="408537" y="1427725"/>
            <a:ext cx="64689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Distinguishing Game for D with A as a subroutine</a:t>
            </a:r>
            <a:endParaRPr sz="1600"/>
          </a:p>
        </p:txBody>
      </p:sp>
      <p:sp>
        <p:nvSpPr>
          <p:cNvPr id="389" name="Google Shape;389;p43"/>
          <p:cNvSpPr txBox="1"/>
          <p:nvPr>
            <p:ph idx="1" type="subTitle"/>
          </p:nvPr>
        </p:nvSpPr>
        <p:spPr>
          <a:xfrm flipH="1">
            <a:off x="302900" y="2075425"/>
            <a:ext cx="8337600" cy="1348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D is given a string s that is either truly random or generated from G(k). </a:t>
            </a:r>
            <a:endParaRPr sz="1400"/>
          </a:p>
          <a:p>
            <a:pPr indent="-317500" lvl="0" marL="457200" rtl="0" algn="l">
              <a:lnSpc>
                <a:spcPct val="115000"/>
              </a:lnSpc>
              <a:spcBef>
                <a:spcPts val="0"/>
              </a:spcBef>
              <a:spcAft>
                <a:spcPts val="0"/>
              </a:spcAft>
              <a:buSzPts val="1400"/>
              <a:buChar char="-"/>
            </a:pPr>
            <a:r>
              <a:rPr lang="en" sz="1400"/>
              <a:t>In either case, D’s probability of winning its distinguishing game is equal to A’s probability of </a:t>
            </a:r>
            <a:r>
              <a:rPr lang="en" sz="1400"/>
              <a:t>winning</a:t>
            </a:r>
            <a:r>
              <a:rPr lang="en" sz="1400"/>
              <a:t> in its fair lottery game when ran as a subroutine of D</a:t>
            </a:r>
            <a:endParaRPr b="1" sz="1400">
              <a:latin typeface="Assistant"/>
              <a:ea typeface="Assistant"/>
              <a:cs typeface="Assistant"/>
              <a:sym typeface="Assistant"/>
            </a:endParaRPr>
          </a:p>
        </p:txBody>
      </p:sp>
      <p:pic>
        <p:nvPicPr>
          <p:cNvPr id="390" name="Google Shape;390;p43"/>
          <p:cNvPicPr preferRelativeResize="0"/>
          <p:nvPr/>
        </p:nvPicPr>
        <p:blipFill>
          <a:blip r:embed="rId3">
            <a:alphaModFix/>
          </a:blip>
          <a:stretch>
            <a:fillRect/>
          </a:stretch>
        </p:blipFill>
        <p:spPr>
          <a:xfrm>
            <a:off x="1604675" y="3256075"/>
            <a:ext cx="5734050" cy="438150"/>
          </a:xfrm>
          <a:prstGeom prst="rect">
            <a:avLst/>
          </a:prstGeom>
          <a:noFill/>
          <a:ln>
            <a:noFill/>
          </a:ln>
        </p:spPr>
      </p:pic>
      <p:pic>
        <p:nvPicPr>
          <p:cNvPr id="391" name="Google Shape;391;p43"/>
          <p:cNvPicPr preferRelativeResize="0"/>
          <p:nvPr/>
        </p:nvPicPr>
        <p:blipFill>
          <a:blip r:embed="rId4">
            <a:alphaModFix/>
          </a:blip>
          <a:stretch>
            <a:fillRect/>
          </a:stretch>
        </p:blipFill>
        <p:spPr>
          <a:xfrm>
            <a:off x="1604675" y="3694225"/>
            <a:ext cx="5734050" cy="50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4"/>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397" name="Google Shape;397;p44"/>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398" name="Google Shape;398;p44"/>
          <p:cNvSpPr txBox="1"/>
          <p:nvPr>
            <p:ph idx="4294967295" type="subTitle"/>
          </p:nvPr>
        </p:nvSpPr>
        <p:spPr>
          <a:xfrm flipH="1">
            <a:off x="-28425" y="-17250"/>
            <a:ext cx="1275000" cy="22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p:nvPr/>
        </p:nvSpPr>
        <p:spPr>
          <a:xfrm>
            <a:off x="-1520600" y="723328"/>
            <a:ext cx="4572600" cy="39618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961700" y="1247600"/>
            <a:ext cx="3593700" cy="27570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5" name="Google Shape;405;p45"/>
          <p:cNvSpPr/>
          <p:nvPr/>
        </p:nvSpPr>
        <p:spPr>
          <a:xfrm>
            <a:off x="4289595" y="529080"/>
            <a:ext cx="2221800" cy="19251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4289559" y="2767777"/>
            <a:ext cx="2221800" cy="19251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7" name="Google Shape;407;p45"/>
          <p:cNvSpPr txBox="1"/>
          <p:nvPr>
            <p:ph type="ctrTitle"/>
          </p:nvPr>
        </p:nvSpPr>
        <p:spPr>
          <a:xfrm>
            <a:off x="477426" y="252175"/>
            <a:ext cx="17616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408" name="Google Shape;408;p45"/>
          <p:cNvSpPr txBox="1"/>
          <p:nvPr>
            <p:ph idx="4294967295" type="ctrTitle"/>
          </p:nvPr>
        </p:nvSpPr>
        <p:spPr>
          <a:xfrm flipH="1">
            <a:off x="1905190" y="1354650"/>
            <a:ext cx="1706700" cy="5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rPr>
              <a:t>NFT ADOPTION</a:t>
            </a:r>
            <a:endParaRPr sz="1300">
              <a:solidFill>
                <a:schemeClr val="lt1"/>
              </a:solidFill>
            </a:endParaRPr>
          </a:p>
        </p:txBody>
      </p:sp>
      <p:sp>
        <p:nvSpPr>
          <p:cNvPr id="409" name="Google Shape;409;p45"/>
          <p:cNvSpPr txBox="1"/>
          <p:nvPr>
            <p:ph idx="4294967295" type="subTitle"/>
          </p:nvPr>
        </p:nvSpPr>
        <p:spPr>
          <a:xfrm flipH="1">
            <a:off x="1464161" y="1760493"/>
            <a:ext cx="2578200" cy="233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latin typeface="Assistant"/>
                <a:ea typeface="Assistant"/>
                <a:cs typeface="Assistant"/>
                <a:sym typeface="Assistant"/>
              </a:rPr>
              <a:t>M</a:t>
            </a:r>
            <a:r>
              <a:rPr b="1" lang="en" sz="1400">
                <a:solidFill>
                  <a:schemeClr val="lt1"/>
                </a:solidFill>
                <a:latin typeface="Assistant"/>
                <a:ea typeface="Assistant"/>
                <a:cs typeface="Assistant"/>
                <a:sym typeface="Assistant"/>
              </a:rPr>
              <a:t>ainstream</a:t>
            </a:r>
            <a:r>
              <a:rPr lang="en" sz="1400">
                <a:solidFill>
                  <a:schemeClr val="lt1"/>
                </a:solidFill>
              </a:rPr>
              <a:t>, ubiquitous</a:t>
            </a:r>
            <a:endParaRPr sz="1400">
              <a:solidFill>
                <a:schemeClr val="lt1"/>
              </a:solidFill>
            </a:endParaRPr>
          </a:p>
          <a:p>
            <a:pPr indent="0" lvl="0" marL="0" rtl="0" algn="ctr">
              <a:lnSpc>
                <a:spcPct val="100000"/>
              </a:lnSpc>
              <a:spcBef>
                <a:spcPts val="0"/>
              </a:spcBef>
              <a:spcAft>
                <a:spcPts val="0"/>
              </a:spcAft>
              <a:buNone/>
            </a:pPr>
            <a:r>
              <a:t/>
            </a:r>
            <a:endParaRPr sz="1400">
              <a:solidFill>
                <a:schemeClr val="lt1"/>
              </a:solidFill>
            </a:endParaRPr>
          </a:p>
          <a:p>
            <a:pPr indent="0" lvl="0" marL="0" rtl="0" algn="ctr">
              <a:lnSpc>
                <a:spcPct val="100000"/>
              </a:lnSpc>
              <a:spcBef>
                <a:spcPts val="0"/>
              </a:spcBef>
              <a:spcAft>
                <a:spcPts val="0"/>
              </a:spcAft>
              <a:buNone/>
            </a:pPr>
            <a:r>
              <a:rPr lang="en" sz="1400">
                <a:solidFill>
                  <a:schemeClr val="lt1"/>
                </a:solidFill>
              </a:rPr>
              <a:t>Attacks have </a:t>
            </a:r>
            <a:r>
              <a:rPr b="1" lang="en" sz="1400">
                <a:solidFill>
                  <a:schemeClr val="lt1"/>
                </a:solidFill>
                <a:latin typeface="Assistant"/>
                <a:ea typeface="Assistant"/>
                <a:cs typeface="Assistant"/>
                <a:sym typeface="Assistant"/>
              </a:rPr>
              <a:t>magnified consequences</a:t>
            </a:r>
            <a:r>
              <a:rPr lang="en" sz="1400">
                <a:solidFill>
                  <a:schemeClr val="lt1"/>
                </a:solidFill>
              </a:rPr>
              <a:t>.</a:t>
            </a:r>
            <a:endParaRPr sz="1400">
              <a:solidFill>
                <a:schemeClr val="lt1"/>
              </a:solidFill>
            </a:endParaRPr>
          </a:p>
          <a:p>
            <a:pPr indent="0" lvl="0" marL="0" rtl="0" algn="ctr">
              <a:lnSpc>
                <a:spcPct val="100000"/>
              </a:lnSpc>
              <a:spcBef>
                <a:spcPts val="0"/>
              </a:spcBef>
              <a:spcAft>
                <a:spcPts val="0"/>
              </a:spcAft>
              <a:buNone/>
            </a:pPr>
            <a:r>
              <a:t/>
            </a:r>
            <a:endParaRPr sz="1400">
              <a:solidFill>
                <a:schemeClr val="lt1"/>
              </a:solidFill>
            </a:endParaRPr>
          </a:p>
          <a:p>
            <a:pPr indent="0" lvl="0" marL="0" rtl="0" algn="ctr">
              <a:lnSpc>
                <a:spcPct val="100000"/>
              </a:lnSpc>
              <a:spcBef>
                <a:spcPts val="0"/>
              </a:spcBef>
              <a:spcAft>
                <a:spcPts val="0"/>
              </a:spcAft>
              <a:buNone/>
            </a:pPr>
            <a:r>
              <a:rPr lang="en" sz="1400">
                <a:solidFill>
                  <a:schemeClr val="lt1"/>
                </a:solidFill>
              </a:rPr>
              <a:t>Cryptanalysis </a:t>
            </a:r>
            <a:r>
              <a:rPr b="1" lang="en" sz="1400">
                <a:solidFill>
                  <a:schemeClr val="lt1"/>
                </a:solidFill>
                <a:latin typeface="Assistant"/>
                <a:ea typeface="Assistant"/>
                <a:cs typeface="Assistant"/>
                <a:sym typeface="Assistant"/>
              </a:rPr>
              <a:t>reveals qualities =&gt; areas of improvement</a:t>
            </a:r>
            <a:r>
              <a:rPr lang="en" sz="1400">
                <a:solidFill>
                  <a:schemeClr val="lt1"/>
                </a:solidFill>
              </a:rPr>
              <a:t> for NFT-implm. to</a:t>
            </a:r>
            <a:endParaRPr sz="1400">
              <a:solidFill>
                <a:schemeClr val="lt1"/>
              </a:solidFill>
            </a:endParaRPr>
          </a:p>
          <a:p>
            <a:pPr indent="0" lvl="0" marL="0" rtl="0" algn="ctr">
              <a:lnSpc>
                <a:spcPct val="100000"/>
              </a:lnSpc>
              <a:spcBef>
                <a:spcPts val="0"/>
              </a:spcBef>
              <a:spcAft>
                <a:spcPts val="0"/>
              </a:spcAft>
              <a:buNone/>
            </a:pPr>
            <a:r>
              <a:rPr lang="en" sz="1400">
                <a:solidFill>
                  <a:schemeClr val="lt1"/>
                </a:solidFill>
              </a:rPr>
              <a:t>minimise risk of attacks</a:t>
            </a:r>
            <a:endParaRPr sz="1400">
              <a:solidFill>
                <a:schemeClr val="lt1"/>
              </a:solidFill>
            </a:endParaRPr>
          </a:p>
        </p:txBody>
      </p:sp>
      <p:sp>
        <p:nvSpPr>
          <p:cNvPr id="410" name="Google Shape;410;p45"/>
          <p:cNvSpPr txBox="1"/>
          <p:nvPr>
            <p:ph idx="4294967295" type="ctrTitle"/>
          </p:nvPr>
        </p:nvSpPr>
        <p:spPr>
          <a:xfrm flipH="1">
            <a:off x="4714876" y="3418066"/>
            <a:ext cx="1369200" cy="37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LOTTERY</a:t>
            </a:r>
            <a:endParaRPr sz="1300"/>
          </a:p>
        </p:txBody>
      </p:sp>
      <p:sp>
        <p:nvSpPr>
          <p:cNvPr id="411" name="Google Shape;411;p45"/>
          <p:cNvSpPr txBox="1"/>
          <p:nvPr>
            <p:ph idx="4294967295" type="ctrTitle"/>
          </p:nvPr>
        </p:nvSpPr>
        <p:spPr>
          <a:xfrm flipH="1">
            <a:off x="4430771" y="1196207"/>
            <a:ext cx="1952400" cy="68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MINT-IMPERSONATION</a:t>
            </a:r>
            <a:endParaRPr sz="1200"/>
          </a:p>
        </p:txBody>
      </p:sp>
      <p:sp>
        <p:nvSpPr>
          <p:cNvPr id="412" name="Google Shape;412;p45"/>
          <p:cNvSpPr/>
          <p:nvPr/>
        </p:nvSpPr>
        <p:spPr>
          <a:xfrm>
            <a:off x="6278371" y="1654598"/>
            <a:ext cx="2221800" cy="19251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txBox="1"/>
          <p:nvPr>
            <p:ph idx="4294967295" type="ctrTitle"/>
          </p:nvPr>
        </p:nvSpPr>
        <p:spPr>
          <a:xfrm flipH="1">
            <a:off x="6586014" y="2424986"/>
            <a:ext cx="1641900" cy="4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CASE STUDIES</a:t>
            </a:r>
            <a:endParaRPr sz="1400"/>
          </a:p>
        </p:txBody>
      </p:sp>
      <p:sp>
        <p:nvSpPr>
          <p:cNvPr id="414" name="Google Shape;414;p45"/>
          <p:cNvSpPr txBox="1"/>
          <p:nvPr>
            <p:ph idx="4294967295" type="ctrTitle"/>
          </p:nvPr>
        </p:nvSpPr>
        <p:spPr>
          <a:xfrm flipH="1">
            <a:off x="4442129" y="1487125"/>
            <a:ext cx="1952400" cy="68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300">
                <a:solidFill>
                  <a:srgbClr val="AAB185"/>
                </a:solidFill>
              </a:rPr>
              <a:t>Impersonate-able</a:t>
            </a:r>
            <a:endParaRPr i="1" sz="1300">
              <a:solidFill>
                <a:srgbClr val="AAB185"/>
              </a:solidFill>
            </a:endParaRPr>
          </a:p>
        </p:txBody>
      </p:sp>
      <p:sp>
        <p:nvSpPr>
          <p:cNvPr id="415" name="Google Shape;415;p45"/>
          <p:cNvSpPr txBox="1"/>
          <p:nvPr>
            <p:ph idx="4294967295" type="ctrTitle"/>
          </p:nvPr>
        </p:nvSpPr>
        <p:spPr>
          <a:xfrm flipH="1">
            <a:off x="4423986" y="3716261"/>
            <a:ext cx="1952400" cy="68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300">
                <a:solidFill>
                  <a:srgbClr val="AAB185"/>
                </a:solidFill>
              </a:rPr>
              <a:t>Fairness</a:t>
            </a:r>
            <a:endParaRPr i="1" sz="1300">
              <a:solidFill>
                <a:srgbClr val="AAB18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6"/>
          <p:cNvSpPr txBox="1"/>
          <p:nvPr>
            <p:ph type="ctrTitle"/>
          </p:nvPr>
        </p:nvSpPr>
        <p:spPr>
          <a:xfrm flipH="1">
            <a:off x="5526018" y="2018225"/>
            <a:ext cx="17316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0"/>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7" name="Google Shape;137;p20"/>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38" name="Google Shape;138;p20"/>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idx="4294967295"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700">
                <a:solidFill>
                  <a:schemeClr val="lt1"/>
                </a:solidFill>
              </a:rPr>
              <a:t>Source: University of Miami</a:t>
            </a:r>
            <a:endParaRPr sz="7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solidFill>
                <a:schemeClr val="lt1"/>
              </a:solidFill>
            </a:endParaRPr>
          </a:p>
        </p:txBody>
      </p:sp>
      <p:sp>
        <p:nvSpPr>
          <p:cNvPr id="426" name="Google Shape;426;p47"/>
          <p:cNvSpPr txBox="1"/>
          <p:nvPr>
            <p:ph idx="1" type="body"/>
          </p:nvPr>
        </p:nvSpPr>
        <p:spPr>
          <a:xfrm>
            <a:off x="720000" y="1336100"/>
            <a:ext cx="8051100" cy="3267300"/>
          </a:xfrm>
          <a:prstGeom prst="rect">
            <a:avLst/>
          </a:prstGeom>
        </p:spPr>
        <p:txBody>
          <a:bodyPr anchorCtr="0" anchor="t" bIns="91425" lIns="91425" spcFirstLastPara="1" rIns="91425" wrap="square" tIns="91425">
            <a:noAutofit/>
          </a:bodyPr>
          <a:lstStyle/>
          <a:p>
            <a:pPr indent="-342900" lvl="0" marL="342900" rtl="0" algn="l">
              <a:spcBef>
                <a:spcPts val="1200"/>
              </a:spcBef>
              <a:spcAft>
                <a:spcPts val="0"/>
              </a:spcAft>
              <a:buNone/>
            </a:pPr>
            <a:r>
              <a:rPr lang="en" sz="1100">
                <a:latin typeface="Pontano Sans"/>
                <a:ea typeface="Pontano Sans"/>
                <a:cs typeface="Pontano Sans"/>
                <a:sym typeface="Pontano Sans"/>
              </a:rPr>
              <a:t>DCL Blogger. Updated: April 2, 2021.. 2</a:t>
            </a:r>
            <a:r>
              <a:rPr i="1" lang="en" sz="1100">
                <a:latin typeface="Pontano Sans"/>
                <a:ea typeface="Pontano Sans"/>
                <a:cs typeface="Pontano Sans"/>
                <a:sym typeface="Pontano Sans"/>
              </a:rPr>
              <a:t>0 industries disrupted by nfts</a:t>
            </a:r>
            <a:r>
              <a:rPr lang="en" sz="1100">
                <a:latin typeface="Pontano Sans"/>
                <a:ea typeface="Pontano Sans"/>
                <a:cs typeface="Pontano Sans"/>
                <a:sym typeface="Pontano Sans"/>
              </a:rPr>
              <a:t>. ONE37pm. Retrieved November 4, 2021, from https://www.one37pm.com/nft/tech/industries-impacted-by-nfts-art-music. </a:t>
            </a:r>
            <a:endParaRPr sz="1100">
              <a:latin typeface="Pontano Sans"/>
              <a:ea typeface="Pontano Sans"/>
              <a:cs typeface="Pontano Sans"/>
              <a:sym typeface="Pontano Sans"/>
            </a:endParaRPr>
          </a:p>
          <a:p>
            <a:pPr indent="-355600" lvl="0" marL="355600" rtl="0" algn="l">
              <a:spcBef>
                <a:spcPts val="1200"/>
              </a:spcBef>
              <a:spcAft>
                <a:spcPts val="0"/>
              </a:spcAft>
              <a:buNone/>
            </a:pPr>
            <a:r>
              <a:rPr lang="en" sz="1100">
                <a:latin typeface="Pontano Sans"/>
                <a:ea typeface="Pontano Sans"/>
                <a:cs typeface="Pontano Sans"/>
                <a:sym typeface="Pontano Sans"/>
              </a:rPr>
              <a:t>Daubenschütz, T. (2021, April 22). </a:t>
            </a:r>
            <a:r>
              <a:rPr i="1" lang="en" sz="1100">
                <a:latin typeface="Pontano Sans"/>
                <a:ea typeface="Pontano Sans"/>
                <a:cs typeface="Pontano Sans"/>
                <a:sym typeface="Pontano Sans"/>
              </a:rPr>
              <a:t>What is sleepminting and will it ruin NFT provenance?</a:t>
            </a:r>
            <a:r>
              <a:rPr lang="en" sz="1100">
                <a:latin typeface="Pontano Sans"/>
                <a:ea typeface="Pontano Sans"/>
                <a:cs typeface="Pontano Sans"/>
                <a:sym typeface="Pontano Sans"/>
              </a:rPr>
              <a:t> Tim's website. Retrieved November 4, 2021, from https://timdaub.github.io/2021/04/22/nft-sleepminting-beeple-provenance/. </a:t>
            </a:r>
            <a:endParaRPr sz="1100">
              <a:latin typeface="Pontano Sans"/>
              <a:ea typeface="Pontano Sans"/>
              <a:cs typeface="Pontano Sans"/>
              <a:sym typeface="Pontano Sans"/>
            </a:endParaRPr>
          </a:p>
          <a:p>
            <a:pPr indent="-342900" lvl="0" marL="342900" rtl="0" algn="l">
              <a:lnSpc>
                <a:spcPct val="106999"/>
              </a:lnSpc>
              <a:spcBef>
                <a:spcPts val="1200"/>
              </a:spcBef>
              <a:spcAft>
                <a:spcPts val="0"/>
              </a:spcAft>
              <a:buNone/>
            </a:pPr>
            <a:r>
              <a:rPr lang="en" sz="1100">
                <a:latin typeface="Pontano Sans"/>
                <a:ea typeface="Pontano Sans"/>
                <a:cs typeface="Pontano Sans"/>
                <a:sym typeface="Pontano Sans"/>
              </a:rPr>
              <a:t>Entriken W. (@fulldecent), D. S. (2018, January 24). </a:t>
            </a:r>
            <a:r>
              <a:rPr i="1" lang="en" sz="1100">
                <a:latin typeface="Pontano Sans"/>
                <a:ea typeface="Pontano Sans"/>
                <a:cs typeface="Pontano Sans"/>
                <a:sym typeface="Pontano Sans"/>
              </a:rPr>
              <a:t>EIP-721: Non-Fungible token standard. Ethereum Improvement Proposals</a:t>
            </a:r>
            <a:r>
              <a:rPr lang="en" sz="1100">
                <a:latin typeface="Pontano Sans"/>
                <a:ea typeface="Pontano Sans"/>
                <a:cs typeface="Pontano Sans"/>
                <a:sym typeface="Pontano Sans"/>
              </a:rPr>
              <a:t>. Retrieved November 3, 2021, from</a:t>
            </a:r>
            <a:r>
              <a:rPr lang="en" sz="1100">
                <a:uFill>
                  <a:noFill/>
                </a:uFill>
                <a:latin typeface="Pontano Sans"/>
                <a:ea typeface="Pontano Sans"/>
                <a:cs typeface="Pontano Sans"/>
                <a:sym typeface="Pontano Sans"/>
                <a:hlinkClick r:id="rId3"/>
              </a:rPr>
              <a:t> https://eips.ethereum.org/EIPS/eip-721</a:t>
            </a:r>
            <a:r>
              <a:rPr lang="en" sz="1100">
                <a:latin typeface="Pontano Sans"/>
                <a:ea typeface="Pontano Sans"/>
                <a:cs typeface="Pontano Sans"/>
                <a:sym typeface="Pontano Sans"/>
              </a:rPr>
              <a:t>.</a:t>
            </a:r>
            <a:endParaRPr sz="1100">
              <a:latin typeface="Pontano Sans"/>
              <a:ea typeface="Pontano Sans"/>
              <a:cs typeface="Pontano Sans"/>
              <a:sym typeface="Pontano Sans"/>
            </a:endParaRPr>
          </a:p>
          <a:p>
            <a:pPr indent="-342900" lvl="0" marL="342900" rtl="0" algn="l">
              <a:spcBef>
                <a:spcPts val="1200"/>
              </a:spcBef>
              <a:spcAft>
                <a:spcPts val="0"/>
              </a:spcAft>
              <a:buNone/>
            </a:pPr>
            <a:r>
              <a:rPr lang="en" sz="1100">
                <a:latin typeface="Pontano Sans"/>
                <a:ea typeface="Pontano Sans"/>
                <a:cs typeface="Pontano Sans"/>
                <a:sym typeface="Pontano Sans"/>
              </a:rPr>
              <a:t>NonFungible.com. 2021. </a:t>
            </a:r>
            <a:r>
              <a:rPr i="1" lang="en" sz="1100">
                <a:latin typeface="Pontano Sans"/>
                <a:ea typeface="Pontano Sans"/>
                <a:cs typeface="Pontano Sans"/>
                <a:sym typeface="Pontano Sans"/>
              </a:rPr>
              <a:t>Market history: NFT sales and Trends.</a:t>
            </a:r>
            <a:r>
              <a:rPr lang="en" sz="1100">
                <a:latin typeface="Pontano Sans"/>
                <a:ea typeface="Pontano Sans"/>
                <a:cs typeface="Pontano Sans"/>
                <a:sym typeface="Pontano Sans"/>
              </a:rPr>
              <a:t>. Statista. Retrieved November 4, 2021, from https://nonfungible.com/market/history. </a:t>
            </a:r>
            <a:endParaRPr sz="1100">
              <a:latin typeface="Pontano Sans"/>
              <a:ea typeface="Pontano Sans"/>
              <a:cs typeface="Pontano Sans"/>
              <a:sym typeface="Pontano Sans"/>
            </a:endParaRPr>
          </a:p>
          <a:p>
            <a:pPr indent="0" lvl="0" marL="0" rtl="0" algn="l">
              <a:spcBef>
                <a:spcPts val="1200"/>
              </a:spcBef>
              <a:spcAft>
                <a:spcPts val="0"/>
              </a:spcAft>
              <a:buNone/>
            </a:pPr>
            <a:r>
              <a:rPr lang="en" sz="1100">
                <a:latin typeface="Pontano Sans"/>
                <a:ea typeface="Pontano Sans"/>
                <a:cs typeface="Pontano Sans"/>
                <a:sym typeface="Pontano Sans"/>
              </a:rPr>
              <a:t>Resources:</a:t>
            </a:r>
            <a:endParaRPr sz="1100">
              <a:latin typeface="Pontano Sans"/>
              <a:ea typeface="Pontano Sans"/>
              <a:cs typeface="Pontano Sans"/>
              <a:sym typeface="Pontano Sans"/>
            </a:endParaRPr>
          </a:p>
          <a:p>
            <a:pPr indent="0" lvl="0" marL="355600" rtl="0" algn="l">
              <a:spcBef>
                <a:spcPts val="1200"/>
              </a:spcBef>
              <a:spcAft>
                <a:spcPts val="0"/>
              </a:spcAft>
              <a:buNone/>
            </a:pPr>
            <a:r>
              <a:rPr lang="en" sz="1100">
                <a:latin typeface="Pontano Sans"/>
                <a:ea typeface="Pontano Sans"/>
                <a:cs typeface="Pontano Sans"/>
                <a:sym typeface="Pontano Sans"/>
              </a:rPr>
              <a:t>Getty Images, iStock, Flaticon</a:t>
            </a:r>
            <a:endParaRPr sz="1100">
              <a:latin typeface="Pontano Sans"/>
              <a:ea typeface="Pontano Sans"/>
              <a:cs typeface="Pontano Sans"/>
              <a:sym typeface="Pontano Sans"/>
            </a:endParaRPr>
          </a:p>
          <a:p>
            <a:pPr indent="0" lvl="0" marL="0" rtl="0" algn="l">
              <a:spcBef>
                <a:spcPts val="1200"/>
              </a:spcBef>
              <a:spcAft>
                <a:spcPts val="1600"/>
              </a:spcAft>
              <a:buNone/>
            </a:pPr>
            <a:r>
              <a:t/>
            </a:r>
            <a:endParaRPr>
              <a:solidFill>
                <a:schemeClr val="dk1"/>
              </a:solidFill>
              <a:latin typeface="Pontano Sans"/>
              <a:ea typeface="Pontano Sans"/>
              <a:cs typeface="Pontano Sans"/>
              <a:sym typeface="Pontan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8"/>
          <p:cNvSpPr txBox="1"/>
          <p:nvPr>
            <p:ph idx="1" type="body"/>
          </p:nvPr>
        </p:nvSpPr>
        <p:spPr>
          <a:xfrm>
            <a:off x="2409950" y="1960975"/>
            <a:ext cx="4432500" cy="201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We would like to thank our Course Coordinator, Professor Hugh Anderson, for conducting CS4236 Cryptography Theory &amp; Practice.</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From CS4236 Group 9</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 </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Joshua Tan Yin Feng [A0199502Y],</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 Wu Yifan [A0242690E], </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Foong Yan Kai, Brandon [A0135261N], </a:t>
            </a:r>
            <a:endParaRPr sz="1200">
              <a:highlight>
                <a:schemeClr val="dk1"/>
              </a:highlight>
              <a:latin typeface="Pontano Sans"/>
              <a:ea typeface="Pontano Sans"/>
              <a:cs typeface="Pontano Sans"/>
              <a:sym typeface="Pontano Sans"/>
            </a:endParaRPr>
          </a:p>
          <a:p>
            <a:pPr indent="0" lvl="0" marL="0" rtl="0" algn="ctr">
              <a:lnSpc>
                <a:spcPct val="100000"/>
              </a:lnSpc>
              <a:spcBef>
                <a:spcPts val="0"/>
              </a:spcBef>
              <a:spcAft>
                <a:spcPts val="0"/>
              </a:spcAft>
              <a:buNone/>
            </a:pPr>
            <a:r>
              <a:rPr lang="en" sz="1200">
                <a:highlight>
                  <a:schemeClr val="dk1"/>
                </a:highlight>
                <a:latin typeface="Pontano Sans"/>
                <a:ea typeface="Pontano Sans"/>
                <a:cs typeface="Pontano Sans"/>
                <a:sym typeface="Pontano Sans"/>
              </a:rPr>
              <a:t>&amp; Donavan Lim Jia Hui [A0206088A] </a:t>
            </a:r>
            <a:endParaRPr sz="1200">
              <a:highlight>
                <a:schemeClr val="dk1"/>
              </a:highlight>
              <a:latin typeface="Pontano Sans"/>
              <a:ea typeface="Pontano Sans"/>
              <a:cs typeface="Pontano Sans"/>
              <a:sym typeface="Pontano Sans"/>
            </a:endParaRPr>
          </a:p>
          <a:p>
            <a:pPr indent="0" lvl="0" marL="0" rtl="0" algn="l">
              <a:spcBef>
                <a:spcPts val="300"/>
              </a:spcBef>
              <a:spcAft>
                <a:spcPts val="0"/>
              </a:spcAft>
              <a:buNone/>
            </a:pPr>
            <a:r>
              <a:t/>
            </a:r>
            <a:endParaRPr>
              <a:highlight>
                <a:schemeClr val="dk1"/>
              </a:highlight>
            </a:endParaRPr>
          </a:p>
        </p:txBody>
      </p:sp>
      <p:sp>
        <p:nvSpPr>
          <p:cNvPr id="432" name="Google Shape;432;p48"/>
          <p:cNvSpPr txBox="1"/>
          <p:nvPr>
            <p:ph type="ctrTitle"/>
          </p:nvPr>
        </p:nvSpPr>
        <p:spPr>
          <a:xfrm>
            <a:off x="3091712"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ACKNOWLEDGEMENT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type="ctrTitle"/>
          </p:nvPr>
        </p:nvSpPr>
        <p:spPr>
          <a:xfrm>
            <a:off x="2914650" y="248950"/>
            <a:ext cx="33147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Nunito Sans"/>
                <a:ea typeface="Nunito Sans"/>
                <a:cs typeface="Nunito Sans"/>
                <a:sym typeface="Nunito Sans"/>
              </a:rPr>
              <a:t>Non-Fungible Tokens (NFTs)</a:t>
            </a:r>
            <a:endParaRPr sz="1800"/>
          </a:p>
        </p:txBody>
      </p:sp>
      <p:sp>
        <p:nvSpPr>
          <p:cNvPr id="146" name="Google Shape;146;p21"/>
          <p:cNvSpPr/>
          <p:nvPr/>
        </p:nvSpPr>
        <p:spPr>
          <a:xfrm>
            <a:off x="581525" y="938050"/>
            <a:ext cx="4105800" cy="3497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7" name="Google Shape;147;p21"/>
          <p:cNvSpPr txBox="1"/>
          <p:nvPr>
            <p:ph idx="2" type="ctrTitle"/>
          </p:nvPr>
        </p:nvSpPr>
        <p:spPr>
          <a:xfrm flipH="1">
            <a:off x="1380671" y="1266750"/>
            <a:ext cx="2477700" cy="41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rPr>
              <a:t>Core Properties</a:t>
            </a:r>
            <a:endParaRPr sz="2000">
              <a:solidFill>
                <a:schemeClr val="lt1"/>
              </a:solidFill>
            </a:endParaRPr>
          </a:p>
        </p:txBody>
      </p:sp>
      <p:sp>
        <p:nvSpPr>
          <p:cNvPr id="148" name="Google Shape;148;p21"/>
          <p:cNvSpPr txBox="1"/>
          <p:nvPr>
            <p:ph idx="1" type="subTitle"/>
          </p:nvPr>
        </p:nvSpPr>
        <p:spPr>
          <a:xfrm flipH="1">
            <a:off x="1127375" y="1681350"/>
            <a:ext cx="3228300" cy="27657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Unique &amp; non-interchangeable</a:t>
            </a:r>
            <a:endParaRPr sz="1500">
              <a:solidFill>
                <a:schemeClr val="lt1"/>
              </a:solidFill>
            </a:endParaRPr>
          </a:p>
          <a:p>
            <a:pPr indent="-323850" lvl="0" marL="457200" rtl="0" algn="l">
              <a:lnSpc>
                <a:spcPct val="115000"/>
              </a:lnSpc>
              <a:spcBef>
                <a:spcPts val="400"/>
              </a:spcBef>
              <a:spcAft>
                <a:spcPts val="0"/>
              </a:spcAft>
              <a:buClr>
                <a:schemeClr val="lt1"/>
              </a:buClr>
              <a:buSzPts val="1500"/>
              <a:buChar char="●"/>
            </a:pPr>
            <a:r>
              <a:rPr lang="en" sz="1500">
                <a:solidFill>
                  <a:schemeClr val="lt1"/>
                </a:solidFill>
              </a:rPr>
              <a:t>Blockchain + </a:t>
            </a:r>
            <a:r>
              <a:rPr lang="en" sz="1500">
                <a:solidFill>
                  <a:schemeClr val="lt1"/>
                </a:solidFill>
              </a:rPr>
              <a:t>Smart Contracts </a:t>
            </a:r>
            <a:endParaRPr sz="1500">
              <a:solidFill>
                <a:schemeClr val="lt1"/>
              </a:solidFill>
            </a:endParaRPr>
          </a:p>
          <a:p>
            <a:pPr indent="0" lvl="0" marL="457200" rtl="0" algn="l">
              <a:lnSpc>
                <a:spcPct val="115000"/>
              </a:lnSpc>
              <a:spcBef>
                <a:spcPts val="400"/>
              </a:spcBef>
              <a:spcAft>
                <a:spcPts val="0"/>
              </a:spcAft>
              <a:buNone/>
            </a:pPr>
            <a:r>
              <a:rPr lang="en" sz="1500">
                <a:solidFill>
                  <a:schemeClr val="lt1"/>
                </a:solidFill>
              </a:rPr>
              <a:t>=&gt; Certificates of authenticity; (instead of copyright conferment)</a:t>
            </a:r>
            <a:endParaRPr sz="1500">
              <a:solidFill>
                <a:schemeClr val="lt1"/>
              </a:solidFill>
            </a:endParaRPr>
          </a:p>
          <a:p>
            <a:pPr indent="-323850" lvl="0" marL="457200" rtl="0" algn="l">
              <a:lnSpc>
                <a:spcPct val="115000"/>
              </a:lnSpc>
              <a:spcBef>
                <a:spcPts val="400"/>
              </a:spcBef>
              <a:spcAft>
                <a:spcPts val="0"/>
              </a:spcAft>
              <a:buClr>
                <a:schemeClr val="lt1"/>
              </a:buClr>
              <a:buSzPts val="1500"/>
              <a:buChar char="●"/>
            </a:pPr>
            <a:r>
              <a:rPr lang="en" sz="1500">
                <a:solidFill>
                  <a:schemeClr val="lt1"/>
                </a:solidFill>
              </a:rPr>
              <a:t>Verifiable ownership via private key of user’s digital wallet</a:t>
            </a:r>
            <a:endParaRPr sz="1500">
              <a:solidFill>
                <a:schemeClr val="lt1"/>
              </a:solidFill>
            </a:endParaRPr>
          </a:p>
          <a:p>
            <a:pPr indent="-323850" lvl="0" marL="457200" rtl="0" algn="l">
              <a:lnSpc>
                <a:spcPct val="115000"/>
              </a:lnSpc>
              <a:spcBef>
                <a:spcPts val="400"/>
              </a:spcBef>
              <a:spcAft>
                <a:spcPts val="400"/>
              </a:spcAft>
              <a:buClr>
                <a:schemeClr val="lt1"/>
              </a:buClr>
              <a:buSzPts val="1500"/>
              <a:buChar char="●"/>
            </a:pPr>
            <a:r>
              <a:rPr lang="en" sz="1500">
                <a:solidFill>
                  <a:schemeClr val="lt1"/>
                </a:solidFill>
              </a:rPr>
              <a:t>Marketplaces</a:t>
            </a:r>
            <a:endParaRPr sz="1500">
              <a:solidFill>
                <a:schemeClr val="lt1"/>
              </a:solidFill>
            </a:endParaRPr>
          </a:p>
        </p:txBody>
      </p:sp>
      <p:sp>
        <p:nvSpPr>
          <p:cNvPr id="149" name="Google Shape;149;p21"/>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1"/>
          <p:cNvPicPr preferRelativeResize="0"/>
          <p:nvPr/>
        </p:nvPicPr>
        <p:blipFill rotWithShape="1">
          <a:blip r:embed="rId3">
            <a:alphaModFix/>
          </a:blip>
          <a:srcRect b="0" l="40141" r="0" t="0"/>
          <a:stretch/>
        </p:blipFill>
        <p:spPr>
          <a:xfrm>
            <a:off x="5393525" y="1420375"/>
            <a:ext cx="2597149" cy="2440550"/>
          </a:xfrm>
          <a:prstGeom prst="rect">
            <a:avLst/>
          </a:prstGeom>
          <a:noFill/>
          <a:ln>
            <a:noFill/>
          </a:ln>
        </p:spPr>
      </p:pic>
      <p:sp>
        <p:nvSpPr>
          <p:cNvPr id="151" name="Google Shape;151;p21"/>
          <p:cNvSpPr txBox="1"/>
          <p:nvPr>
            <p:ph idx="6"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Getty Images</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2"/>
          <p:cNvPicPr preferRelativeResize="0"/>
          <p:nvPr/>
        </p:nvPicPr>
        <p:blipFill>
          <a:blip r:embed="rId3">
            <a:alphaModFix/>
          </a:blip>
          <a:stretch>
            <a:fillRect/>
          </a:stretch>
        </p:blipFill>
        <p:spPr>
          <a:xfrm>
            <a:off x="565025" y="558750"/>
            <a:ext cx="6373100" cy="3619099"/>
          </a:xfrm>
          <a:prstGeom prst="rect">
            <a:avLst/>
          </a:prstGeom>
          <a:noFill/>
          <a:ln cap="flat" cmpd="sng" w="38100">
            <a:solidFill>
              <a:schemeClr val="dk2"/>
            </a:solidFill>
            <a:prstDash val="solid"/>
            <a:round/>
            <a:headEnd len="sm" w="sm" type="none"/>
            <a:tailEnd len="sm" w="sm" type="none"/>
          </a:ln>
        </p:spPr>
      </p:pic>
      <p:pic>
        <p:nvPicPr>
          <p:cNvPr id="157" name="Google Shape;157;p22"/>
          <p:cNvPicPr preferRelativeResize="0"/>
          <p:nvPr/>
        </p:nvPicPr>
        <p:blipFill>
          <a:blip r:embed="rId4">
            <a:alphaModFix/>
          </a:blip>
          <a:stretch>
            <a:fillRect/>
          </a:stretch>
        </p:blipFill>
        <p:spPr>
          <a:xfrm>
            <a:off x="7089771" y="1606125"/>
            <a:ext cx="1823303" cy="607775"/>
          </a:xfrm>
          <a:prstGeom prst="rect">
            <a:avLst/>
          </a:prstGeom>
          <a:noFill/>
          <a:ln cap="flat" cmpd="sng" w="38100">
            <a:solidFill>
              <a:schemeClr val="dk2"/>
            </a:solidFill>
            <a:prstDash val="solid"/>
            <a:round/>
            <a:headEnd len="sm" w="sm" type="none"/>
            <a:tailEnd len="sm" w="sm" type="none"/>
          </a:ln>
        </p:spPr>
      </p:pic>
      <p:pic>
        <p:nvPicPr>
          <p:cNvPr id="158" name="Google Shape;158;p22"/>
          <p:cNvPicPr preferRelativeResize="0"/>
          <p:nvPr/>
        </p:nvPicPr>
        <p:blipFill>
          <a:blip r:embed="rId5">
            <a:alphaModFix/>
          </a:blip>
          <a:stretch>
            <a:fillRect/>
          </a:stretch>
        </p:blipFill>
        <p:spPr>
          <a:xfrm>
            <a:off x="7272350" y="2471850"/>
            <a:ext cx="1458150" cy="1445175"/>
          </a:xfrm>
          <a:prstGeom prst="rect">
            <a:avLst/>
          </a:prstGeom>
          <a:noFill/>
          <a:ln cap="flat" cmpd="sng" w="38100">
            <a:solidFill>
              <a:schemeClr val="dk2"/>
            </a:solidFill>
            <a:prstDash val="solid"/>
            <a:round/>
            <a:headEnd len="sm" w="sm" type="none"/>
            <a:tailEnd len="sm" w="sm" type="none"/>
          </a:ln>
        </p:spPr>
      </p:pic>
      <p:sp>
        <p:nvSpPr>
          <p:cNvPr id="159" name="Google Shape;159;p22"/>
          <p:cNvSpPr txBox="1"/>
          <p:nvPr>
            <p:ph idx="6" type="subTitle"/>
          </p:nvPr>
        </p:nvSpPr>
        <p:spPr>
          <a:xfrm flipH="1">
            <a:off x="810000" y="4375800"/>
            <a:ext cx="7524000" cy="48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Fig 1. OpenSea’s marketplace dashboard showcasing NFTs for sale</a:t>
            </a:r>
            <a:endParaRPr sz="1800"/>
          </a:p>
        </p:txBody>
      </p:sp>
      <p:sp>
        <p:nvSpPr>
          <p:cNvPr id="160" name="Google Shape;160;p22"/>
          <p:cNvSpPr txBox="1"/>
          <p:nvPr>
            <p:ph idx="6"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OpenSea, Rarible</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p:nvPr/>
        </p:nvSpPr>
        <p:spPr>
          <a:xfrm>
            <a:off x="3619676" y="4239900"/>
            <a:ext cx="747600" cy="647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7337775" y="1664678"/>
            <a:ext cx="879600" cy="7620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DIGITAL ART</a:t>
            </a:r>
            <a:endParaRPr sz="1500">
              <a:solidFill>
                <a:schemeClr val="lt1"/>
              </a:solidFill>
            </a:endParaRPr>
          </a:p>
        </p:txBody>
      </p:sp>
      <p:sp>
        <p:nvSpPr>
          <p:cNvPr id="168" name="Google Shape;168;p23"/>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Collections</a:t>
            </a:r>
            <a:endParaRPr sz="1400"/>
          </a:p>
          <a:p>
            <a:pPr indent="0" lvl="0" marL="0" rtl="0" algn="l">
              <a:spcBef>
                <a:spcPts val="0"/>
              </a:spcBef>
              <a:spcAft>
                <a:spcPts val="0"/>
              </a:spcAft>
              <a:buNone/>
            </a:pPr>
            <a:r>
              <a:rPr lang="en" sz="1400"/>
              <a:t>Multiple editions</a:t>
            </a:r>
            <a:endParaRPr sz="1400"/>
          </a:p>
        </p:txBody>
      </p:sp>
      <p:sp>
        <p:nvSpPr>
          <p:cNvPr id="169" name="Google Shape;169;p23"/>
          <p:cNvSpPr txBox="1"/>
          <p:nvPr>
            <p:ph idx="3" type="ctrTitle"/>
          </p:nvPr>
        </p:nvSpPr>
        <p:spPr>
          <a:xfrm flipH="1">
            <a:off x="4271650" y="4062875"/>
            <a:ext cx="1374300" cy="40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lt1"/>
                </a:solidFill>
              </a:rPr>
              <a:t>GAMING</a:t>
            </a:r>
            <a:endParaRPr sz="1500">
              <a:solidFill>
                <a:schemeClr val="lt1"/>
              </a:solidFill>
            </a:endParaRPr>
          </a:p>
        </p:txBody>
      </p:sp>
      <p:sp>
        <p:nvSpPr>
          <p:cNvPr id="170" name="Google Shape;170;p23"/>
          <p:cNvSpPr txBox="1"/>
          <p:nvPr>
            <p:ph idx="5" type="ctrTitle"/>
          </p:nvPr>
        </p:nvSpPr>
        <p:spPr>
          <a:xfrm flipH="1">
            <a:off x="6571500" y="2423575"/>
            <a:ext cx="17199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500"/>
              <a:t>TANGIBLE COLLECTIBLES</a:t>
            </a:r>
            <a:endParaRPr sz="1500"/>
          </a:p>
        </p:txBody>
      </p:sp>
      <p:sp>
        <p:nvSpPr>
          <p:cNvPr id="171" name="Google Shape;171;p23"/>
          <p:cNvSpPr txBox="1"/>
          <p:nvPr>
            <p:ph idx="6" type="subTitle"/>
          </p:nvPr>
        </p:nvSpPr>
        <p:spPr>
          <a:xfrm flipH="1">
            <a:off x="6432300" y="2954750"/>
            <a:ext cx="18591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Merchandise</a:t>
            </a:r>
            <a:endParaRPr sz="1400"/>
          </a:p>
          <a:p>
            <a:pPr indent="0" lvl="0" marL="0" rtl="0" algn="r">
              <a:spcBef>
                <a:spcPts val="0"/>
              </a:spcBef>
              <a:spcAft>
                <a:spcPts val="0"/>
              </a:spcAft>
              <a:buNone/>
            </a:pPr>
            <a:r>
              <a:rPr lang="en" sz="1400"/>
              <a:t>Apparel</a:t>
            </a:r>
            <a:endParaRPr sz="1400"/>
          </a:p>
        </p:txBody>
      </p:sp>
      <p:sp>
        <p:nvSpPr>
          <p:cNvPr id="172" name="Google Shape;172;p23"/>
          <p:cNvSpPr txBox="1"/>
          <p:nvPr>
            <p:ph idx="6"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Getty Images</a:t>
            </a:r>
            <a:endParaRPr sz="700"/>
          </a:p>
        </p:txBody>
      </p:sp>
      <p:pic>
        <p:nvPicPr>
          <p:cNvPr id="173" name="Google Shape;173;p23"/>
          <p:cNvPicPr preferRelativeResize="0"/>
          <p:nvPr/>
        </p:nvPicPr>
        <p:blipFill>
          <a:blip r:embed="rId4">
            <a:alphaModFix/>
          </a:blip>
          <a:stretch>
            <a:fillRect/>
          </a:stretch>
        </p:blipFill>
        <p:spPr>
          <a:xfrm>
            <a:off x="7518825" y="1786925"/>
            <a:ext cx="517500" cy="517500"/>
          </a:xfrm>
          <a:prstGeom prst="rect">
            <a:avLst/>
          </a:prstGeom>
          <a:noFill/>
          <a:ln>
            <a:noFill/>
          </a:ln>
        </p:spPr>
      </p:pic>
      <p:pic>
        <p:nvPicPr>
          <p:cNvPr id="174" name="Google Shape;174;p23"/>
          <p:cNvPicPr preferRelativeResize="0"/>
          <p:nvPr/>
        </p:nvPicPr>
        <p:blipFill>
          <a:blip r:embed="rId5">
            <a:alphaModFix/>
          </a:blip>
          <a:stretch>
            <a:fillRect/>
          </a:stretch>
        </p:blipFill>
        <p:spPr>
          <a:xfrm>
            <a:off x="3744905" y="4309889"/>
            <a:ext cx="507706" cy="507706"/>
          </a:xfrm>
          <a:prstGeom prst="rect">
            <a:avLst/>
          </a:prstGeom>
          <a:noFill/>
          <a:ln>
            <a:noFill/>
          </a:ln>
        </p:spPr>
      </p:pic>
      <p:pic>
        <p:nvPicPr>
          <p:cNvPr id="175" name="Google Shape;175;p23"/>
          <p:cNvPicPr preferRelativeResize="0"/>
          <p:nvPr/>
        </p:nvPicPr>
        <p:blipFill>
          <a:blip r:embed="rId6">
            <a:alphaModFix/>
          </a:blip>
          <a:stretch>
            <a:fillRect/>
          </a:stretch>
        </p:blipFill>
        <p:spPr>
          <a:xfrm>
            <a:off x="885825" y="1860850"/>
            <a:ext cx="517500" cy="517500"/>
          </a:xfrm>
          <a:prstGeom prst="rect">
            <a:avLst/>
          </a:prstGeom>
          <a:noFill/>
          <a:ln>
            <a:noFill/>
          </a:ln>
        </p:spPr>
      </p:pic>
      <p:sp>
        <p:nvSpPr>
          <p:cNvPr id="176" name="Google Shape;176;p23"/>
          <p:cNvSpPr/>
          <p:nvPr/>
        </p:nvSpPr>
        <p:spPr>
          <a:xfrm>
            <a:off x="770776" y="1795750"/>
            <a:ext cx="747600" cy="647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idx="6" type="subTitle"/>
          </p:nvPr>
        </p:nvSpPr>
        <p:spPr>
          <a:xfrm flipH="1">
            <a:off x="4409050" y="4284000"/>
            <a:ext cx="10995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Virtual Land</a:t>
            </a:r>
            <a:endParaRPr sz="1400">
              <a:solidFill>
                <a:schemeClr val="lt1"/>
              </a:solidFill>
            </a:endParaRPr>
          </a:p>
          <a:p>
            <a:pPr indent="0" lvl="0" marL="0" rtl="0" algn="ctr">
              <a:spcBef>
                <a:spcPts val="0"/>
              </a:spcBef>
              <a:spcAft>
                <a:spcPts val="0"/>
              </a:spcAft>
              <a:buNone/>
            </a:pPr>
            <a:r>
              <a:rPr lang="en" sz="1400">
                <a:solidFill>
                  <a:schemeClr val="lt1"/>
                </a:solidFill>
              </a:rPr>
              <a:t>Collectibles</a:t>
            </a:r>
            <a:endParaRPr sz="1400">
              <a:solidFill>
                <a:schemeClr val="lt1"/>
              </a:solidFill>
            </a:endParaRPr>
          </a:p>
          <a:p>
            <a:pPr indent="0" lvl="0" marL="0" rtl="0" algn="ctr">
              <a:spcBef>
                <a:spcPts val="0"/>
              </a:spcBef>
              <a:spcAft>
                <a:spcPts val="0"/>
              </a:spcAft>
              <a:buNone/>
            </a:pPr>
            <a:r>
              <a:rPr lang="en" sz="1400">
                <a:solidFill>
                  <a:schemeClr val="lt1"/>
                </a:solidFill>
              </a:rPr>
              <a:t>Metaverse</a:t>
            </a:r>
            <a:endParaRPr sz="1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p:nvPr/>
        </p:nvSpPr>
        <p:spPr>
          <a:xfrm>
            <a:off x="861400" y="1013475"/>
            <a:ext cx="3655200" cy="3114000"/>
          </a:xfrm>
          <a:prstGeom prst="hexagon">
            <a:avLst>
              <a:gd fmla="val 25000" name="adj"/>
              <a:gd fmla="val 115470" name="vf"/>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24"/>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txBox="1"/>
          <p:nvPr>
            <p:ph type="ctrTitle"/>
          </p:nvPr>
        </p:nvSpPr>
        <p:spPr>
          <a:xfrm>
            <a:off x="3080975" y="2529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Nunito Sans"/>
                <a:ea typeface="Nunito Sans"/>
                <a:cs typeface="Nunito Sans"/>
                <a:sym typeface="Nunito Sans"/>
              </a:rPr>
              <a:t>NFTs in 2021</a:t>
            </a:r>
            <a:endParaRPr sz="1800"/>
          </a:p>
        </p:txBody>
      </p:sp>
      <p:sp>
        <p:nvSpPr>
          <p:cNvPr id="185" name="Google Shape;185;p24"/>
          <p:cNvSpPr txBox="1"/>
          <p:nvPr>
            <p:ph idx="5" type="ctrTitle"/>
          </p:nvPr>
        </p:nvSpPr>
        <p:spPr>
          <a:xfrm flipH="1">
            <a:off x="1959400" y="1274400"/>
            <a:ext cx="13410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Industries</a:t>
            </a:r>
            <a:endParaRPr sz="1600"/>
          </a:p>
        </p:txBody>
      </p:sp>
      <p:sp>
        <p:nvSpPr>
          <p:cNvPr id="186" name="Google Shape;186;p24"/>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4637575" y="1013475"/>
            <a:ext cx="3655200" cy="31140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8" name="Google Shape;188;p24"/>
          <p:cNvSpPr txBox="1"/>
          <p:nvPr>
            <p:ph idx="2" type="ctrTitle"/>
          </p:nvPr>
        </p:nvSpPr>
        <p:spPr>
          <a:xfrm flipH="1">
            <a:off x="5512122" y="1135972"/>
            <a:ext cx="2041200" cy="41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lt1"/>
                </a:solidFill>
              </a:rPr>
              <a:t>Growth &amp; Adoption</a:t>
            </a:r>
            <a:endParaRPr sz="1600">
              <a:solidFill>
                <a:schemeClr val="lt1"/>
              </a:solidFill>
            </a:endParaRPr>
          </a:p>
        </p:txBody>
      </p:sp>
      <p:sp>
        <p:nvSpPr>
          <p:cNvPr id="189" name="Google Shape;189;p24"/>
          <p:cNvSpPr txBox="1"/>
          <p:nvPr>
            <p:ph idx="1" type="subTitle"/>
          </p:nvPr>
        </p:nvSpPr>
        <p:spPr>
          <a:xfrm flipH="1">
            <a:off x="5250093" y="1498023"/>
            <a:ext cx="2696400" cy="2603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Q1 2021: $1.8 billion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Q3 2021: $10.7 billion</a:t>
            </a:r>
            <a:endParaRPr sz="1500">
              <a:solidFill>
                <a:schemeClr val="lt1"/>
              </a:solidFill>
            </a:endParaRPr>
          </a:p>
          <a:p>
            <a:pPr indent="0" lvl="0" marL="0" rtl="0" algn="l">
              <a:lnSpc>
                <a:spcPct val="100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 sz="1500" u="sng">
                <a:solidFill>
                  <a:schemeClr val="lt1"/>
                </a:solidFill>
              </a:rPr>
              <a:t>User-base:</a:t>
            </a:r>
            <a:endParaRPr sz="1500" u="sng">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Artists: Gain popularity and following</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General: Wealth accumulation &amp; protection</a:t>
            </a:r>
            <a:endParaRPr sz="1500">
              <a:solidFill>
                <a:schemeClr val="lt1"/>
              </a:solidFill>
            </a:endParaRPr>
          </a:p>
        </p:txBody>
      </p:sp>
      <p:sp>
        <p:nvSpPr>
          <p:cNvPr id="190" name="Google Shape;190;p24"/>
          <p:cNvSpPr txBox="1"/>
          <p:nvPr>
            <p:ph idx="6" type="subTitle"/>
          </p:nvPr>
        </p:nvSpPr>
        <p:spPr>
          <a:xfrm flipH="1">
            <a:off x="1525234" y="1600200"/>
            <a:ext cx="2250300" cy="2265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Gaming </a:t>
            </a:r>
            <a:endParaRPr sz="1500"/>
          </a:p>
          <a:p>
            <a:pPr indent="-323850" lvl="1" marL="685800" rtl="0" algn="l">
              <a:lnSpc>
                <a:spcPct val="115000"/>
              </a:lnSpc>
              <a:spcBef>
                <a:spcPts val="0"/>
              </a:spcBef>
              <a:spcAft>
                <a:spcPts val="0"/>
              </a:spcAft>
              <a:buSzPts val="1500"/>
              <a:buChar char="○"/>
            </a:pPr>
            <a:r>
              <a:rPr lang="en" sz="1500"/>
              <a:t>Collectables</a:t>
            </a:r>
            <a:endParaRPr sz="1500"/>
          </a:p>
          <a:p>
            <a:pPr indent="-323850" lvl="1" marL="685800" rtl="0" algn="l">
              <a:lnSpc>
                <a:spcPct val="115000"/>
              </a:lnSpc>
              <a:spcBef>
                <a:spcPts val="0"/>
              </a:spcBef>
              <a:spcAft>
                <a:spcPts val="0"/>
              </a:spcAft>
              <a:buSzPts val="1500"/>
              <a:buChar char="○"/>
            </a:pPr>
            <a:r>
              <a:rPr lang="en" sz="1500"/>
              <a:t>Virtual Land</a:t>
            </a:r>
            <a:endParaRPr sz="1500"/>
          </a:p>
          <a:p>
            <a:pPr indent="-323850" lvl="0" marL="457200" rtl="0" algn="l">
              <a:lnSpc>
                <a:spcPct val="115000"/>
              </a:lnSpc>
              <a:spcBef>
                <a:spcPts val="0"/>
              </a:spcBef>
              <a:spcAft>
                <a:spcPts val="0"/>
              </a:spcAft>
              <a:buSzPts val="1500"/>
              <a:buChar char="●"/>
            </a:pPr>
            <a:r>
              <a:rPr lang="en" sz="1500"/>
              <a:t>Digital Art</a:t>
            </a:r>
            <a:endParaRPr sz="1500"/>
          </a:p>
          <a:p>
            <a:pPr indent="-323850" lvl="0" marL="457200" rtl="0" algn="l">
              <a:lnSpc>
                <a:spcPct val="115000"/>
              </a:lnSpc>
              <a:spcBef>
                <a:spcPts val="0"/>
              </a:spcBef>
              <a:spcAft>
                <a:spcPts val="0"/>
              </a:spcAft>
              <a:buSzPts val="1500"/>
              <a:buChar char="●"/>
            </a:pPr>
            <a:r>
              <a:rPr lang="en" sz="1500"/>
              <a:t>Sports</a:t>
            </a:r>
            <a:endParaRPr sz="1500"/>
          </a:p>
          <a:p>
            <a:pPr indent="-323850" lvl="0" marL="457200" rtl="0" algn="l">
              <a:lnSpc>
                <a:spcPct val="115000"/>
              </a:lnSpc>
              <a:spcBef>
                <a:spcPts val="0"/>
              </a:spcBef>
              <a:spcAft>
                <a:spcPts val="0"/>
              </a:spcAft>
              <a:buSzPts val="1500"/>
              <a:buChar char="●"/>
            </a:pPr>
            <a:r>
              <a:rPr lang="en" sz="1500"/>
              <a:t>Finance, De-Fi</a:t>
            </a:r>
            <a:endParaRPr sz="1500"/>
          </a:p>
          <a:p>
            <a:pPr indent="-323850" lvl="0" marL="457200" rtl="0" algn="l">
              <a:lnSpc>
                <a:spcPct val="115000"/>
              </a:lnSpc>
              <a:spcBef>
                <a:spcPts val="0"/>
              </a:spcBef>
              <a:spcAft>
                <a:spcPts val="0"/>
              </a:spcAft>
              <a:buSzPts val="1500"/>
              <a:buChar char="●"/>
            </a:pPr>
            <a:r>
              <a:rPr lang="en" sz="1500"/>
              <a:t>Tangible Collectables</a:t>
            </a:r>
            <a:endParaRPr sz="1500"/>
          </a:p>
        </p:txBody>
      </p:sp>
      <p:sp>
        <p:nvSpPr>
          <p:cNvPr id="191" name="Google Shape;191;p24"/>
          <p:cNvSpPr txBox="1"/>
          <p:nvPr>
            <p:ph idx="6" type="subTitle"/>
          </p:nvPr>
        </p:nvSpPr>
        <p:spPr>
          <a:xfrm flipH="1">
            <a:off x="7869000" y="4856400"/>
            <a:ext cx="12750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One37PM</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idx="6" type="subTitle"/>
          </p:nvPr>
        </p:nvSpPr>
        <p:spPr>
          <a:xfrm flipH="1">
            <a:off x="1020400" y="4363200"/>
            <a:ext cx="7524000" cy="48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Fig 2. No. of Active Unique Wallets involved in (NFT-exchange)</a:t>
            </a:r>
            <a:endParaRPr sz="1800"/>
          </a:p>
        </p:txBody>
      </p:sp>
      <p:sp>
        <p:nvSpPr>
          <p:cNvPr id="197" name="Google Shape;197;p25"/>
          <p:cNvSpPr txBox="1"/>
          <p:nvPr>
            <p:ph idx="6" type="subTitle"/>
          </p:nvPr>
        </p:nvSpPr>
        <p:spPr>
          <a:xfrm flipH="1">
            <a:off x="7619400" y="4856400"/>
            <a:ext cx="1524600" cy="2277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700"/>
              <a:t>Source: Statista, NonFungible.com</a:t>
            </a:r>
            <a:endParaRPr sz="700"/>
          </a:p>
        </p:txBody>
      </p:sp>
      <p:pic>
        <p:nvPicPr>
          <p:cNvPr id="198" name="Google Shape;198;p25"/>
          <p:cNvPicPr preferRelativeResize="0"/>
          <p:nvPr/>
        </p:nvPicPr>
        <p:blipFill rotWithShape="1">
          <a:blip r:embed="rId3">
            <a:alphaModFix/>
          </a:blip>
          <a:srcRect b="13464" l="0" r="0" t="0"/>
          <a:stretch/>
        </p:blipFill>
        <p:spPr>
          <a:xfrm>
            <a:off x="1237800" y="58425"/>
            <a:ext cx="6922625" cy="445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6"/>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INSECURITIES </a:t>
            </a:r>
            <a:endParaRPr/>
          </a:p>
          <a:p>
            <a:pPr indent="0" lvl="0" marL="0" rtl="0" algn="r">
              <a:spcBef>
                <a:spcPts val="0"/>
              </a:spcBef>
              <a:spcAft>
                <a:spcPts val="0"/>
              </a:spcAft>
              <a:buNone/>
            </a:pPr>
            <a:r>
              <a:rPr lang="en"/>
              <a:t>WITH NFTs</a:t>
            </a:r>
            <a:endParaRPr/>
          </a:p>
        </p:txBody>
      </p:sp>
      <p:sp>
        <p:nvSpPr>
          <p:cNvPr id="204" name="Google Shape;204;p26"/>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05" name="Google Shape;205;p26"/>
          <p:cNvSpPr txBox="1"/>
          <p:nvPr>
            <p:ph idx="4294967295" type="subTitle"/>
          </p:nvPr>
        </p:nvSpPr>
        <p:spPr>
          <a:xfrm flipH="1">
            <a:off x="82500" y="4846800"/>
            <a:ext cx="1275000" cy="22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lt1"/>
                </a:solidFill>
              </a:rPr>
              <a:t>Source: Getty Images</a:t>
            </a:r>
            <a:endParaRPr sz="7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